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82" r:id="rId2"/>
    <p:sldId id="264" r:id="rId3"/>
    <p:sldId id="269" r:id="rId4"/>
    <p:sldId id="270" r:id="rId5"/>
    <p:sldId id="267" r:id="rId6"/>
    <p:sldId id="268" r:id="rId7"/>
    <p:sldId id="271" r:id="rId8"/>
    <p:sldId id="272" r:id="rId9"/>
    <p:sldId id="273" r:id="rId10"/>
    <p:sldId id="274" r:id="rId11"/>
    <p:sldId id="275" r:id="rId12"/>
    <p:sldId id="276" r:id="rId13"/>
    <p:sldId id="277" r:id="rId14"/>
    <p:sldId id="278" r:id="rId15"/>
    <p:sldId id="279" r:id="rId16"/>
    <p:sldId id="281" r:id="rId17"/>
    <p:sldId id="265"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8" d="100"/>
          <a:sy n="108" d="100"/>
        </p:scale>
        <p:origin x="-192" y="20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D6953F-F3C9-7E43-B8A3-1C72B516769B}" type="datetimeFigureOut">
              <a:rPr lang="en-US" smtClean="0"/>
              <a:t>4/23/2014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8C8C307-E510-EA4E-BD8B-B29CF530C261}" type="slidenum">
              <a:rPr lang="en-US" smtClean="0"/>
              <a:t>‹#›</a:t>
            </a:fld>
            <a:endParaRPr lang="en-US"/>
          </a:p>
        </p:txBody>
      </p:sp>
    </p:spTree>
    <p:extLst>
      <p:ext uri="{BB962C8B-B14F-4D97-AF65-F5344CB8AC3E}">
        <p14:creationId xmlns:p14="http://schemas.microsoft.com/office/powerpoint/2010/main" val="39429212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8C307-E510-EA4E-BD8B-B29CF530C261}" type="slidenum">
              <a:rPr lang="en-US" smtClean="0"/>
              <a:t>1</a:t>
            </a:fld>
            <a:endParaRPr lang="en-US"/>
          </a:p>
        </p:txBody>
      </p:sp>
    </p:spTree>
    <p:extLst>
      <p:ext uri="{BB962C8B-B14F-4D97-AF65-F5344CB8AC3E}">
        <p14:creationId xmlns:p14="http://schemas.microsoft.com/office/powerpoint/2010/main" val="352455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8C307-E510-EA4E-BD8B-B29CF530C261}" type="slidenum">
              <a:rPr lang="en-US" smtClean="0"/>
              <a:t>10</a:t>
            </a:fld>
            <a:endParaRPr lang="en-US"/>
          </a:p>
        </p:txBody>
      </p:sp>
    </p:spTree>
    <p:extLst>
      <p:ext uri="{BB962C8B-B14F-4D97-AF65-F5344CB8AC3E}">
        <p14:creationId xmlns:p14="http://schemas.microsoft.com/office/powerpoint/2010/main" val="352455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8C307-E510-EA4E-BD8B-B29CF530C261}" type="slidenum">
              <a:rPr lang="en-US" smtClean="0"/>
              <a:t>11</a:t>
            </a:fld>
            <a:endParaRPr lang="en-US"/>
          </a:p>
        </p:txBody>
      </p:sp>
    </p:spTree>
    <p:extLst>
      <p:ext uri="{BB962C8B-B14F-4D97-AF65-F5344CB8AC3E}">
        <p14:creationId xmlns:p14="http://schemas.microsoft.com/office/powerpoint/2010/main" val="352455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8C307-E510-EA4E-BD8B-B29CF530C261}" type="slidenum">
              <a:rPr lang="en-US" smtClean="0"/>
              <a:t>12</a:t>
            </a:fld>
            <a:endParaRPr lang="en-US"/>
          </a:p>
        </p:txBody>
      </p:sp>
    </p:spTree>
    <p:extLst>
      <p:ext uri="{BB962C8B-B14F-4D97-AF65-F5344CB8AC3E}">
        <p14:creationId xmlns:p14="http://schemas.microsoft.com/office/powerpoint/2010/main" val="352455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8C307-E510-EA4E-BD8B-B29CF530C261}" type="slidenum">
              <a:rPr lang="en-US" smtClean="0"/>
              <a:t>13</a:t>
            </a:fld>
            <a:endParaRPr lang="en-US"/>
          </a:p>
        </p:txBody>
      </p:sp>
    </p:spTree>
    <p:extLst>
      <p:ext uri="{BB962C8B-B14F-4D97-AF65-F5344CB8AC3E}">
        <p14:creationId xmlns:p14="http://schemas.microsoft.com/office/powerpoint/2010/main" val="352455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8C307-E510-EA4E-BD8B-B29CF530C261}" type="slidenum">
              <a:rPr lang="en-US" smtClean="0"/>
              <a:t>14</a:t>
            </a:fld>
            <a:endParaRPr lang="en-US"/>
          </a:p>
        </p:txBody>
      </p:sp>
    </p:spTree>
    <p:extLst>
      <p:ext uri="{BB962C8B-B14F-4D97-AF65-F5344CB8AC3E}">
        <p14:creationId xmlns:p14="http://schemas.microsoft.com/office/powerpoint/2010/main" val="352455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8C307-E510-EA4E-BD8B-B29CF530C261}" type="slidenum">
              <a:rPr lang="en-US" smtClean="0"/>
              <a:t>15</a:t>
            </a:fld>
            <a:endParaRPr lang="en-US"/>
          </a:p>
        </p:txBody>
      </p:sp>
    </p:spTree>
    <p:extLst>
      <p:ext uri="{BB962C8B-B14F-4D97-AF65-F5344CB8AC3E}">
        <p14:creationId xmlns:p14="http://schemas.microsoft.com/office/powerpoint/2010/main" val="352455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8C307-E510-EA4E-BD8B-B29CF530C261}" type="slidenum">
              <a:rPr lang="en-US" smtClean="0"/>
              <a:t>16</a:t>
            </a:fld>
            <a:endParaRPr lang="en-US"/>
          </a:p>
        </p:txBody>
      </p:sp>
    </p:spTree>
    <p:extLst>
      <p:ext uri="{BB962C8B-B14F-4D97-AF65-F5344CB8AC3E}">
        <p14:creationId xmlns:p14="http://schemas.microsoft.com/office/powerpoint/2010/main" val="352455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8C307-E510-EA4E-BD8B-B29CF530C261}" type="slidenum">
              <a:rPr lang="en-US" smtClean="0"/>
              <a:t>17</a:t>
            </a:fld>
            <a:endParaRPr lang="en-US"/>
          </a:p>
        </p:txBody>
      </p:sp>
    </p:spTree>
    <p:extLst>
      <p:ext uri="{BB962C8B-B14F-4D97-AF65-F5344CB8AC3E}">
        <p14:creationId xmlns:p14="http://schemas.microsoft.com/office/powerpoint/2010/main" val="352455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8C307-E510-EA4E-BD8B-B29CF530C261}" type="slidenum">
              <a:rPr lang="en-US" smtClean="0"/>
              <a:t>2</a:t>
            </a:fld>
            <a:endParaRPr lang="en-US"/>
          </a:p>
        </p:txBody>
      </p:sp>
    </p:spTree>
    <p:extLst>
      <p:ext uri="{BB962C8B-B14F-4D97-AF65-F5344CB8AC3E}">
        <p14:creationId xmlns:p14="http://schemas.microsoft.com/office/powerpoint/2010/main" val="352455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8C307-E510-EA4E-BD8B-B29CF530C261}" type="slidenum">
              <a:rPr lang="en-US" smtClean="0"/>
              <a:t>3</a:t>
            </a:fld>
            <a:endParaRPr lang="en-US"/>
          </a:p>
        </p:txBody>
      </p:sp>
    </p:spTree>
    <p:extLst>
      <p:ext uri="{BB962C8B-B14F-4D97-AF65-F5344CB8AC3E}">
        <p14:creationId xmlns:p14="http://schemas.microsoft.com/office/powerpoint/2010/main" val="352455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8C307-E510-EA4E-BD8B-B29CF530C261}" type="slidenum">
              <a:rPr lang="en-US" smtClean="0"/>
              <a:t>4</a:t>
            </a:fld>
            <a:endParaRPr lang="en-US"/>
          </a:p>
        </p:txBody>
      </p:sp>
    </p:spTree>
    <p:extLst>
      <p:ext uri="{BB962C8B-B14F-4D97-AF65-F5344CB8AC3E}">
        <p14:creationId xmlns:p14="http://schemas.microsoft.com/office/powerpoint/2010/main" val="352455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8C307-E510-EA4E-BD8B-B29CF530C261}" type="slidenum">
              <a:rPr lang="en-US" smtClean="0"/>
              <a:t>5</a:t>
            </a:fld>
            <a:endParaRPr lang="en-US"/>
          </a:p>
        </p:txBody>
      </p:sp>
    </p:spTree>
    <p:extLst>
      <p:ext uri="{BB962C8B-B14F-4D97-AF65-F5344CB8AC3E}">
        <p14:creationId xmlns:p14="http://schemas.microsoft.com/office/powerpoint/2010/main" val="352455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8C307-E510-EA4E-BD8B-B29CF530C261}" type="slidenum">
              <a:rPr lang="en-US" smtClean="0"/>
              <a:t>6</a:t>
            </a:fld>
            <a:endParaRPr lang="en-US"/>
          </a:p>
        </p:txBody>
      </p:sp>
    </p:spTree>
    <p:extLst>
      <p:ext uri="{BB962C8B-B14F-4D97-AF65-F5344CB8AC3E}">
        <p14:creationId xmlns:p14="http://schemas.microsoft.com/office/powerpoint/2010/main" val="352455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8C307-E510-EA4E-BD8B-B29CF530C261}" type="slidenum">
              <a:rPr lang="en-US" smtClean="0"/>
              <a:t>7</a:t>
            </a:fld>
            <a:endParaRPr lang="en-US"/>
          </a:p>
        </p:txBody>
      </p:sp>
    </p:spTree>
    <p:extLst>
      <p:ext uri="{BB962C8B-B14F-4D97-AF65-F5344CB8AC3E}">
        <p14:creationId xmlns:p14="http://schemas.microsoft.com/office/powerpoint/2010/main" val="352455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8C307-E510-EA4E-BD8B-B29CF530C261}" type="slidenum">
              <a:rPr lang="en-US" smtClean="0"/>
              <a:t>8</a:t>
            </a:fld>
            <a:endParaRPr lang="en-US"/>
          </a:p>
        </p:txBody>
      </p:sp>
    </p:spTree>
    <p:extLst>
      <p:ext uri="{BB962C8B-B14F-4D97-AF65-F5344CB8AC3E}">
        <p14:creationId xmlns:p14="http://schemas.microsoft.com/office/powerpoint/2010/main" val="352455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C8C307-E510-EA4E-BD8B-B29CF530C261}" type="slidenum">
              <a:rPr lang="en-US" smtClean="0"/>
              <a:t>9</a:t>
            </a:fld>
            <a:endParaRPr lang="en-US"/>
          </a:p>
        </p:txBody>
      </p:sp>
    </p:spTree>
    <p:extLst>
      <p:ext uri="{BB962C8B-B14F-4D97-AF65-F5344CB8AC3E}">
        <p14:creationId xmlns:p14="http://schemas.microsoft.com/office/powerpoint/2010/main" val="352455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4/23/2014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4/23/2014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4/23/2014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4/23/2014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4/23/2014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34604"/>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37861"/>
            <a:ext cx="8229600" cy="295676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4/23/2014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pic>
        <p:nvPicPr>
          <p:cNvPr id="7" name="Picture 6" descr="AAPG-Center-Kiosk-PPT-template.jpg"/>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tif"/><Relationship Id="rId5" Type="http://schemas.openxmlformats.org/officeDocument/2006/relationships/image" Target="../media/image7.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ew-cover.png"/>
          <p:cNvPicPr>
            <a:picLocks noChangeAspect="1"/>
          </p:cNvPicPr>
          <p:nvPr/>
        </p:nvPicPr>
        <p:blipFill rotWithShape="1">
          <a:blip r:embed="rId3" cstate="print">
            <a:extLst>
              <a:ext uri="{28A0092B-C50C-407E-A947-70E740481C1C}">
                <a14:useLocalDpi xmlns:a14="http://schemas.microsoft.com/office/drawing/2010/main" val="0"/>
              </a:ext>
            </a:extLst>
          </a:blip>
          <a:srcRect l="17805" t="443" r="19697" b="51067"/>
          <a:stretch/>
        </p:blipFill>
        <p:spPr>
          <a:xfrm>
            <a:off x="0" y="11760"/>
            <a:ext cx="9144000" cy="5143499"/>
          </a:xfrm>
          <a:prstGeom prst="rect">
            <a:avLst/>
          </a:prstGeom>
        </p:spPr>
      </p:pic>
      <p:sp>
        <p:nvSpPr>
          <p:cNvPr id="2" name="Title 1"/>
          <p:cNvSpPr>
            <a:spLocks noGrp="1"/>
          </p:cNvSpPr>
          <p:nvPr>
            <p:ph type="title"/>
          </p:nvPr>
        </p:nvSpPr>
        <p:spPr/>
        <p:txBody>
          <a:bodyPr/>
          <a:lstStyle/>
          <a:p>
            <a:endParaRPr lang="en-US"/>
          </a:p>
        </p:txBody>
      </p:sp>
      <p:pic>
        <p:nvPicPr>
          <p:cNvPr id="6" name="Picture 5" descr="New-cover.png"/>
          <p:cNvPicPr>
            <a:picLocks noChangeAspect="1"/>
          </p:cNvPicPr>
          <p:nvPr/>
        </p:nvPicPr>
        <p:blipFill rotWithShape="1">
          <a:blip r:embed="rId4" cstate="email">
            <a:extLst>
              <a:ext uri="{28A0092B-C50C-407E-A947-70E740481C1C}">
                <a14:useLocalDpi xmlns:a14="http://schemas.microsoft.com/office/drawing/2010/main" val="0"/>
              </a:ext>
            </a:extLst>
          </a:blip>
          <a:srcRect l="17805" t="1" r="19697" b="3915"/>
          <a:stretch/>
        </p:blipFill>
        <p:spPr>
          <a:xfrm>
            <a:off x="0" y="409751"/>
            <a:ext cx="9144000" cy="4733749"/>
          </a:xfrm>
          <a:prstGeom prst="rect">
            <a:avLst/>
          </a:prstGeom>
        </p:spPr>
      </p:pic>
    </p:spTree>
    <p:extLst>
      <p:ext uri="{BB962C8B-B14F-4D97-AF65-F5344CB8AC3E}">
        <p14:creationId xmlns:p14="http://schemas.microsoft.com/office/powerpoint/2010/main" val="331211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Background-Spread.png"/>
          <p:cNvPicPr>
            <a:picLocks noChangeAspect="1"/>
          </p:cNvPicPr>
          <p:nvPr/>
        </p:nvPicPr>
        <p:blipFill rotWithShape="1">
          <a:blip r:embed="rId3" cstate="email">
            <a:extLst>
              <a:ext uri="{28A0092B-C50C-407E-A947-70E740481C1C}">
                <a14:useLocalDpi xmlns:a14="http://schemas.microsoft.com/office/drawing/2010/main" val="0"/>
              </a:ext>
            </a:extLst>
          </a:blip>
          <a:srcRect l="35873" t="-328" b="3491"/>
          <a:stretch/>
        </p:blipFill>
        <p:spPr>
          <a:xfrm>
            <a:off x="0" y="496479"/>
            <a:ext cx="9144000" cy="4647021"/>
          </a:xfrm>
          <a:prstGeom prst="rect">
            <a:avLst/>
          </a:prstGeom>
        </p:spPr>
      </p:pic>
      <p:pic>
        <p:nvPicPr>
          <p:cNvPr id="5" name="Picture 4" descr="Background-Spread.png"/>
          <p:cNvPicPr>
            <a:picLocks noChangeAspect="1"/>
          </p:cNvPicPr>
          <p:nvPr/>
        </p:nvPicPr>
        <p:blipFill rotWithShape="1">
          <a:blip r:embed="rId4" cstate="email">
            <a:extLst>
              <a:ext uri="{28A0092B-C50C-407E-A947-70E740481C1C}">
                <a14:useLocalDpi xmlns:a14="http://schemas.microsoft.com/office/drawing/2010/main" val="0"/>
              </a:ext>
            </a:extLst>
          </a:blip>
          <a:srcRect l="35873" t="-327" b="71390"/>
          <a:stretch/>
        </p:blipFill>
        <p:spPr>
          <a:xfrm>
            <a:off x="0" y="-18273"/>
            <a:ext cx="9144000" cy="1726681"/>
          </a:xfrm>
          <a:prstGeom prst="rect">
            <a:avLst/>
          </a:prstGeom>
        </p:spPr>
      </p:pic>
      <p:sp>
        <p:nvSpPr>
          <p:cNvPr id="10" name="Rectangle 9"/>
          <p:cNvSpPr/>
          <p:nvPr/>
        </p:nvSpPr>
        <p:spPr>
          <a:xfrm>
            <a:off x="-219292" y="196082"/>
            <a:ext cx="6369518" cy="438522"/>
          </a:xfrm>
          <a:prstGeom prst="rect">
            <a:avLst/>
          </a:prstGeom>
          <a:solidFill>
            <a:schemeClr val="bg2"/>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57201" y="236853"/>
            <a:ext cx="5693026" cy="369332"/>
          </a:xfrm>
          <a:prstGeom prst="rect">
            <a:avLst/>
          </a:prstGeom>
          <a:noFill/>
        </p:spPr>
        <p:txBody>
          <a:bodyPr wrap="square" rtlCol="0">
            <a:spAutoFit/>
          </a:bodyPr>
          <a:lstStyle/>
          <a:p>
            <a:r>
              <a:rPr lang="en-US" b="1" dirty="0" smtClean="0"/>
              <a:t>COMPLYING WITH REGULATORY REQUIRMENTS</a:t>
            </a:r>
            <a:endParaRPr lang="en-US" b="1" dirty="0"/>
          </a:p>
        </p:txBody>
      </p:sp>
      <p:sp>
        <p:nvSpPr>
          <p:cNvPr id="14" name="Rectangle 13"/>
          <p:cNvSpPr/>
          <p:nvPr/>
        </p:nvSpPr>
        <p:spPr>
          <a:xfrm>
            <a:off x="457202" y="703242"/>
            <a:ext cx="3656944" cy="1754327"/>
          </a:xfrm>
          <a:prstGeom prst="rect">
            <a:avLst/>
          </a:prstGeom>
        </p:spPr>
        <p:txBody>
          <a:bodyPr wrap="square">
            <a:spAutoFit/>
          </a:bodyPr>
          <a:lstStyle/>
          <a:p>
            <a:r>
              <a:rPr lang="en-US" sz="1200" dirty="0">
                <a:solidFill>
                  <a:srgbClr val="1F497D"/>
                </a:solidFill>
              </a:rPr>
              <a:t>Complying with State and Federal Regulations </a:t>
            </a:r>
          </a:p>
          <a:p>
            <a:r>
              <a:rPr lang="en-US" sz="1200" dirty="0">
                <a:solidFill>
                  <a:srgbClr val="1F497D"/>
                </a:solidFill>
              </a:rPr>
              <a:t>All oil and natural gas development is governed by local, state and federal regulations, designed to ensure safe operations and preservation of the environment while balancing the nation’s needs for energy development. The U.S. Bureau of Land Management oversees onshore federal lands and the Bureau of Safety and Environmental Enforcement oversees offshore federal lands</a:t>
            </a:r>
            <a:r>
              <a:rPr lang="en-US" sz="1200" dirty="0" smtClean="0">
                <a:solidFill>
                  <a:srgbClr val="1F497D"/>
                </a:solidFill>
              </a:rPr>
              <a:t>,</a:t>
            </a:r>
            <a:endParaRPr lang="en-US" sz="1200" dirty="0">
              <a:solidFill>
                <a:srgbClr val="1F497D"/>
              </a:solidFill>
            </a:endParaRPr>
          </a:p>
        </p:txBody>
      </p:sp>
      <p:sp>
        <p:nvSpPr>
          <p:cNvPr id="19" name="Rectangle 18"/>
          <p:cNvSpPr/>
          <p:nvPr/>
        </p:nvSpPr>
        <p:spPr>
          <a:xfrm>
            <a:off x="4114146" y="692745"/>
            <a:ext cx="3656944" cy="1384995"/>
          </a:xfrm>
          <a:prstGeom prst="rect">
            <a:avLst/>
          </a:prstGeom>
        </p:spPr>
        <p:txBody>
          <a:bodyPr wrap="square">
            <a:spAutoFit/>
          </a:bodyPr>
          <a:lstStyle/>
          <a:p>
            <a:r>
              <a:rPr lang="en-US" sz="1200" dirty="0">
                <a:solidFill>
                  <a:srgbClr val="1F497D"/>
                </a:solidFill>
              </a:rPr>
              <a:t>outside the three to nine-nautical miles of state waters</a:t>
            </a:r>
            <a:r>
              <a:rPr lang="en-US" sz="1200" dirty="0" smtClean="0">
                <a:solidFill>
                  <a:srgbClr val="1F497D"/>
                </a:solidFill>
              </a:rPr>
              <a:t>.</a:t>
            </a:r>
          </a:p>
          <a:p>
            <a:r>
              <a:rPr lang="en-US" sz="1200" dirty="0" smtClean="0">
                <a:solidFill>
                  <a:srgbClr val="1F497D"/>
                </a:solidFill>
              </a:rPr>
              <a:t>Federal </a:t>
            </a:r>
            <a:r>
              <a:rPr lang="en-US" sz="1200" dirty="0">
                <a:solidFill>
                  <a:srgbClr val="1F497D"/>
                </a:solidFill>
              </a:rPr>
              <a:t>regulations on air emissions and underground injection wells are enforced by states or EPA. Activities on private land are regulated by state and local government.</a:t>
            </a:r>
          </a:p>
          <a:p>
            <a:endParaRPr lang="en-US" sz="1200" dirty="0">
              <a:solidFill>
                <a:srgbClr val="1F497D"/>
              </a:solidFill>
            </a:endParaRPr>
          </a:p>
        </p:txBody>
      </p:sp>
      <p:pic>
        <p:nvPicPr>
          <p:cNvPr id="16" name="Picture 15" descr="Oil-Education-04.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46368" y="2309326"/>
            <a:ext cx="3732575" cy="1376663"/>
          </a:xfrm>
          <a:prstGeom prst="rect">
            <a:avLst/>
          </a:prstGeom>
        </p:spPr>
      </p:pic>
    </p:spTree>
    <p:extLst>
      <p:ext uri="{BB962C8B-B14F-4D97-AF65-F5344CB8AC3E}">
        <p14:creationId xmlns:p14="http://schemas.microsoft.com/office/powerpoint/2010/main" val="2535949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Background-Spread.png"/>
          <p:cNvPicPr>
            <a:picLocks noChangeAspect="1"/>
          </p:cNvPicPr>
          <p:nvPr/>
        </p:nvPicPr>
        <p:blipFill rotWithShape="1">
          <a:blip r:embed="rId3" cstate="email">
            <a:extLst>
              <a:ext uri="{28A0092B-C50C-407E-A947-70E740481C1C}">
                <a14:useLocalDpi xmlns:a14="http://schemas.microsoft.com/office/drawing/2010/main" val="0"/>
              </a:ext>
            </a:extLst>
          </a:blip>
          <a:srcRect l="35873" t="-328" b="3491"/>
          <a:stretch/>
        </p:blipFill>
        <p:spPr>
          <a:xfrm>
            <a:off x="0" y="496479"/>
            <a:ext cx="9144000" cy="4647021"/>
          </a:xfrm>
          <a:prstGeom prst="rect">
            <a:avLst/>
          </a:prstGeom>
        </p:spPr>
      </p:pic>
      <p:pic>
        <p:nvPicPr>
          <p:cNvPr id="5" name="Picture 4" descr="Background-Spread.png"/>
          <p:cNvPicPr>
            <a:picLocks noChangeAspect="1"/>
          </p:cNvPicPr>
          <p:nvPr/>
        </p:nvPicPr>
        <p:blipFill rotWithShape="1">
          <a:blip r:embed="rId4" cstate="email">
            <a:extLst>
              <a:ext uri="{28A0092B-C50C-407E-A947-70E740481C1C}">
                <a14:useLocalDpi xmlns:a14="http://schemas.microsoft.com/office/drawing/2010/main" val="0"/>
              </a:ext>
            </a:extLst>
          </a:blip>
          <a:srcRect l="35873" t="-327" b="71390"/>
          <a:stretch/>
        </p:blipFill>
        <p:spPr>
          <a:xfrm>
            <a:off x="0" y="-18273"/>
            <a:ext cx="9144000" cy="1726681"/>
          </a:xfrm>
          <a:prstGeom prst="rect">
            <a:avLst/>
          </a:prstGeom>
        </p:spPr>
      </p:pic>
      <p:sp>
        <p:nvSpPr>
          <p:cNvPr id="10" name="Rectangle 9"/>
          <p:cNvSpPr/>
          <p:nvPr/>
        </p:nvSpPr>
        <p:spPr>
          <a:xfrm>
            <a:off x="-219292" y="196082"/>
            <a:ext cx="6369518" cy="438522"/>
          </a:xfrm>
          <a:prstGeom prst="rect">
            <a:avLst/>
          </a:prstGeom>
          <a:solidFill>
            <a:schemeClr val="bg2"/>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57201" y="236853"/>
            <a:ext cx="5693026" cy="369332"/>
          </a:xfrm>
          <a:prstGeom prst="rect">
            <a:avLst/>
          </a:prstGeom>
          <a:noFill/>
        </p:spPr>
        <p:txBody>
          <a:bodyPr wrap="square" rtlCol="0">
            <a:spAutoFit/>
          </a:bodyPr>
          <a:lstStyle/>
          <a:p>
            <a:r>
              <a:rPr lang="en-US" b="1" dirty="0" smtClean="0"/>
              <a:t>COMPLYING WITH REGULATORY REQUIRMENTS</a:t>
            </a:r>
            <a:endParaRPr lang="en-US" b="1" dirty="0"/>
          </a:p>
        </p:txBody>
      </p:sp>
      <p:sp>
        <p:nvSpPr>
          <p:cNvPr id="14" name="Rectangle 13"/>
          <p:cNvSpPr/>
          <p:nvPr/>
        </p:nvSpPr>
        <p:spPr>
          <a:xfrm>
            <a:off x="457199" y="709462"/>
            <a:ext cx="4087251" cy="276999"/>
          </a:xfrm>
          <a:prstGeom prst="rect">
            <a:avLst/>
          </a:prstGeom>
        </p:spPr>
        <p:txBody>
          <a:bodyPr wrap="square">
            <a:spAutoFit/>
          </a:bodyPr>
          <a:lstStyle/>
          <a:p>
            <a:r>
              <a:rPr lang="en-US" sz="1200" dirty="0" smtClean="0">
                <a:solidFill>
                  <a:srgbClr val="1F497D"/>
                </a:solidFill>
              </a:rPr>
              <a:t>Regulations </a:t>
            </a:r>
            <a:r>
              <a:rPr lang="en-US" sz="1200" dirty="0">
                <a:solidFill>
                  <a:srgbClr val="1F497D"/>
                </a:solidFill>
              </a:rPr>
              <a:t>vary from state to state but generally cover:</a:t>
            </a:r>
          </a:p>
        </p:txBody>
      </p:sp>
      <p:sp>
        <p:nvSpPr>
          <p:cNvPr id="12" name="TextBox 11"/>
          <p:cNvSpPr txBox="1"/>
          <p:nvPr/>
        </p:nvSpPr>
        <p:spPr>
          <a:xfrm>
            <a:off x="457202" y="982275"/>
            <a:ext cx="2261074" cy="1384995"/>
          </a:xfrm>
          <a:prstGeom prst="rect">
            <a:avLst/>
          </a:prstGeom>
          <a:noFill/>
        </p:spPr>
        <p:txBody>
          <a:bodyPr wrap="square" numCol="1" spcCol="182880" rtlCol="0">
            <a:spAutoFit/>
          </a:bodyPr>
          <a:lstStyle/>
          <a:p>
            <a:pPr marL="182880" indent="-182880">
              <a:buFont typeface="Arial"/>
              <a:buChar char="•"/>
            </a:pPr>
            <a:r>
              <a:rPr lang="en-US" sz="1200" dirty="0">
                <a:solidFill>
                  <a:schemeClr val="bg2"/>
                </a:solidFill>
              </a:rPr>
              <a:t>Site development and preparation, including pre-drilling water well testing and setback restrictions from residential and other buildings, and water sources.</a:t>
            </a:r>
          </a:p>
        </p:txBody>
      </p:sp>
      <p:sp>
        <p:nvSpPr>
          <p:cNvPr id="13" name="TextBox 12"/>
          <p:cNvSpPr txBox="1"/>
          <p:nvPr/>
        </p:nvSpPr>
        <p:spPr>
          <a:xfrm>
            <a:off x="457201" y="2315386"/>
            <a:ext cx="2397511" cy="461665"/>
          </a:xfrm>
          <a:prstGeom prst="rect">
            <a:avLst/>
          </a:prstGeom>
          <a:noFill/>
        </p:spPr>
        <p:txBody>
          <a:bodyPr wrap="square" numCol="1" spcCol="182880" rtlCol="0">
            <a:spAutoFit/>
          </a:bodyPr>
          <a:lstStyle/>
          <a:p>
            <a:pPr marL="182880" indent="-182880">
              <a:buFont typeface="Arial"/>
              <a:buChar char="•"/>
            </a:pPr>
            <a:r>
              <a:rPr lang="en-US" sz="1200" dirty="0">
                <a:solidFill>
                  <a:schemeClr val="bg2"/>
                </a:solidFill>
              </a:rPr>
              <a:t>Well plugging and abandonment.</a:t>
            </a:r>
          </a:p>
        </p:txBody>
      </p:sp>
      <p:sp>
        <p:nvSpPr>
          <p:cNvPr id="15" name="TextBox 14"/>
          <p:cNvSpPr txBox="1"/>
          <p:nvPr/>
        </p:nvSpPr>
        <p:spPr>
          <a:xfrm>
            <a:off x="4896707" y="982275"/>
            <a:ext cx="2900695" cy="830997"/>
          </a:xfrm>
          <a:prstGeom prst="rect">
            <a:avLst/>
          </a:prstGeom>
          <a:noFill/>
        </p:spPr>
        <p:txBody>
          <a:bodyPr wrap="square" numCol="1" spcCol="182880" rtlCol="0">
            <a:spAutoFit/>
          </a:bodyPr>
          <a:lstStyle/>
          <a:p>
            <a:pPr marL="182880" indent="-182880">
              <a:buFont typeface="Arial"/>
              <a:buChar char="•"/>
            </a:pPr>
            <a:r>
              <a:rPr lang="en-US" sz="1200" dirty="0">
                <a:solidFill>
                  <a:schemeClr val="bg2"/>
                </a:solidFill>
              </a:rPr>
              <a:t>Well drilling and production, including casing and cementing regulations, venting and flaring restrictions, and </a:t>
            </a:r>
            <a:r>
              <a:rPr lang="en-US" sz="1200" dirty="0" err="1">
                <a:solidFill>
                  <a:schemeClr val="bg2"/>
                </a:solidFill>
              </a:rPr>
              <a:t>fracking</a:t>
            </a:r>
            <a:r>
              <a:rPr lang="en-US" sz="1200" dirty="0">
                <a:solidFill>
                  <a:schemeClr val="bg2"/>
                </a:solidFill>
              </a:rPr>
              <a:t> fluid disclosure.</a:t>
            </a:r>
          </a:p>
        </p:txBody>
      </p:sp>
      <p:sp>
        <p:nvSpPr>
          <p:cNvPr id="16" name="TextBox 15"/>
          <p:cNvSpPr txBox="1"/>
          <p:nvPr/>
        </p:nvSpPr>
        <p:spPr>
          <a:xfrm>
            <a:off x="2686792" y="982275"/>
            <a:ext cx="2261074" cy="1384995"/>
          </a:xfrm>
          <a:prstGeom prst="rect">
            <a:avLst/>
          </a:prstGeom>
          <a:noFill/>
        </p:spPr>
        <p:txBody>
          <a:bodyPr wrap="square" numCol="1" spcCol="182880" rtlCol="0">
            <a:spAutoFit/>
          </a:bodyPr>
          <a:lstStyle/>
          <a:p>
            <a:pPr marL="182880" indent="-182880">
              <a:buFont typeface="Arial"/>
              <a:buChar char="•"/>
            </a:pPr>
            <a:r>
              <a:rPr lang="en-US" sz="1200" dirty="0" err="1">
                <a:solidFill>
                  <a:schemeClr val="bg2"/>
                </a:solidFill>
              </a:rPr>
              <a:t>Flowback</a:t>
            </a:r>
            <a:r>
              <a:rPr lang="en-US" sz="1200" dirty="0">
                <a:solidFill>
                  <a:schemeClr val="bg2"/>
                </a:solidFill>
              </a:rPr>
              <a:t>/wastewater storage and disposal, including fluid storage options, </a:t>
            </a:r>
            <a:r>
              <a:rPr lang="en-US" sz="1200" dirty="0" err="1">
                <a:solidFill>
                  <a:schemeClr val="bg2"/>
                </a:solidFill>
              </a:rPr>
              <a:t>flowback</a:t>
            </a:r>
            <a:r>
              <a:rPr lang="en-US" sz="1200" dirty="0">
                <a:solidFill>
                  <a:schemeClr val="bg2"/>
                </a:solidFill>
              </a:rPr>
              <a:t>/wastewater transportation, and rules for underground injection wells.</a:t>
            </a:r>
          </a:p>
        </p:txBody>
      </p:sp>
      <p:pic>
        <p:nvPicPr>
          <p:cNvPr id="3" name="Picture 2" descr="Oil-Education-04.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46368" y="2309326"/>
            <a:ext cx="3732575" cy="1376663"/>
          </a:xfrm>
          <a:prstGeom prst="rect">
            <a:avLst/>
          </a:prstGeom>
        </p:spPr>
      </p:pic>
    </p:spTree>
    <p:extLst>
      <p:ext uri="{BB962C8B-B14F-4D97-AF65-F5344CB8AC3E}">
        <p14:creationId xmlns:p14="http://schemas.microsoft.com/office/powerpoint/2010/main" val="2738916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Picture 3" descr="Background-Spread.png"/>
          <p:cNvPicPr>
            <a:picLocks noChangeAspect="1"/>
          </p:cNvPicPr>
          <p:nvPr/>
        </p:nvPicPr>
        <p:blipFill rotWithShape="1">
          <a:blip r:embed="rId3" cstate="email">
            <a:extLst>
              <a:ext uri="{28A0092B-C50C-407E-A947-70E740481C1C}">
                <a14:useLocalDpi xmlns:a14="http://schemas.microsoft.com/office/drawing/2010/main" val="0"/>
              </a:ext>
            </a:extLst>
          </a:blip>
          <a:srcRect l="35873" t="-328" b="3491"/>
          <a:stretch/>
        </p:blipFill>
        <p:spPr>
          <a:xfrm>
            <a:off x="0" y="496479"/>
            <a:ext cx="9144000" cy="4647021"/>
          </a:xfrm>
          <a:prstGeom prst="rect">
            <a:avLst/>
          </a:prstGeom>
        </p:spPr>
      </p:pic>
      <p:pic>
        <p:nvPicPr>
          <p:cNvPr id="5" name="Picture 4" descr="Background-Spread.png"/>
          <p:cNvPicPr>
            <a:picLocks noChangeAspect="1"/>
          </p:cNvPicPr>
          <p:nvPr/>
        </p:nvPicPr>
        <p:blipFill rotWithShape="1">
          <a:blip r:embed="rId4" cstate="email">
            <a:extLst>
              <a:ext uri="{28A0092B-C50C-407E-A947-70E740481C1C}">
                <a14:useLocalDpi xmlns:a14="http://schemas.microsoft.com/office/drawing/2010/main" val="0"/>
              </a:ext>
            </a:extLst>
          </a:blip>
          <a:srcRect l="35873" t="-327" b="71390"/>
          <a:stretch/>
        </p:blipFill>
        <p:spPr>
          <a:xfrm>
            <a:off x="0" y="-18273"/>
            <a:ext cx="9144000" cy="1726681"/>
          </a:xfrm>
          <a:prstGeom prst="rect">
            <a:avLst/>
          </a:prstGeom>
        </p:spPr>
      </p:pic>
      <p:sp>
        <p:nvSpPr>
          <p:cNvPr id="10" name="Rectangle 9"/>
          <p:cNvSpPr/>
          <p:nvPr/>
        </p:nvSpPr>
        <p:spPr>
          <a:xfrm>
            <a:off x="-219292" y="209445"/>
            <a:ext cx="2076953" cy="438522"/>
          </a:xfrm>
          <a:prstGeom prst="rect">
            <a:avLst/>
          </a:prstGeom>
          <a:solidFill>
            <a:schemeClr val="bg2"/>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57200" y="250216"/>
            <a:ext cx="1400461" cy="369332"/>
          </a:xfrm>
          <a:prstGeom prst="rect">
            <a:avLst/>
          </a:prstGeom>
          <a:noFill/>
        </p:spPr>
        <p:txBody>
          <a:bodyPr wrap="square" rtlCol="0">
            <a:spAutoFit/>
          </a:bodyPr>
          <a:lstStyle/>
          <a:p>
            <a:r>
              <a:rPr lang="en-US" b="1" dirty="0" smtClean="0"/>
              <a:t>DRILLING</a:t>
            </a:r>
            <a:endParaRPr lang="en-US" b="1" dirty="0"/>
          </a:p>
        </p:txBody>
      </p:sp>
      <p:sp>
        <p:nvSpPr>
          <p:cNvPr id="17" name="Rectangle 16"/>
          <p:cNvSpPr/>
          <p:nvPr/>
        </p:nvSpPr>
        <p:spPr>
          <a:xfrm>
            <a:off x="457199" y="742047"/>
            <a:ext cx="4591024" cy="1938992"/>
          </a:xfrm>
          <a:prstGeom prst="rect">
            <a:avLst/>
          </a:prstGeom>
        </p:spPr>
        <p:txBody>
          <a:bodyPr wrap="square">
            <a:spAutoFit/>
          </a:bodyPr>
          <a:lstStyle/>
          <a:p>
            <a:r>
              <a:rPr lang="en-US" sz="1200" dirty="0">
                <a:solidFill>
                  <a:srgbClr val="1F497D"/>
                </a:solidFill>
              </a:rPr>
              <a:t>Successful exploration takes skill, hard work and a bit of luck – no one knows for sure if a well is being drilled in the right spot until it is actually drilled.</a:t>
            </a:r>
          </a:p>
          <a:p>
            <a:r>
              <a:rPr lang="en-US" sz="1200" dirty="0">
                <a:solidFill>
                  <a:srgbClr val="1F497D"/>
                </a:solidFill>
              </a:rPr>
              <a:t>Drilling is the true test of the geologists’ model, and it isn’t a decision to be made lightly. Drilling costs for a single well can range from less than $1 million for shallow onshore wells to over $100 million in the deep water offshore</a:t>
            </a:r>
            <a:r>
              <a:rPr lang="en-US" sz="1200" dirty="0" smtClean="0">
                <a:solidFill>
                  <a:srgbClr val="1F497D"/>
                </a:solidFill>
              </a:rPr>
              <a:t>.</a:t>
            </a:r>
          </a:p>
          <a:p>
            <a:r>
              <a:rPr lang="en-US" sz="1200" dirty="0">
                <a:solidFill>
                  <a:srgbClr val="1F497D"/>
                </a:solidFill>
              </a:rPr>
              <a:t>Today horizontal drilling has become a significant part of the U.S. exploration strategies.</a:t>
            </a:r>
          </a:p>
          <a:p>
            <a:endParaRPr lang="en-US" sz="1200" dirty="0">
              <a:solidFill>
                <a:srgbClr val="1F497D"/>
              </a:solidFill>
            </a:endParaRPr>
          </a:p>
        </p:txBody>
      </p:sp>
      <p:pic>
        <p:nvPicPr>
          <p:cNvPr id="7" name="Picture 6" descr="offshore-oilrig.png"/>
          <p:cNvPicPr>
            <a:picLocks noChangeAspect="1"/>
          </p:cNvPicPr>
          <p:nvPr/>
        </p:nvPicPr>
        <p:blipFill rotWithShape="1">
          <a:blip r:embed="rId5" cstate="email">
            <a:extLst>
              <a:ext uri="{28A0092B-C50C-407E-A947-70E740481C1C}">
                <a14:useLocalDpi xmlns:a14="http://schemas.microsoft.com/office/drawing/2010/main" val="0"/>
              </a:ext>
            </a:extLst>
          </a:blip>
          <a:srcRect l="27038" t="25720" r="30919" b="33042"/>
          <a:stretch/>
        </p:blipFill>
        <p:spPr>
          <a:xfrm>
            <a:off x="6456939" y="1522270"/>
            <a:ext cx="1152128" cy="1667308"/>
          </a:xfrm>
          <a:prstGeom prst="rect">
            <a:avLst/>
          </a:prstGeom>
          <a:ln w="28575" cmpd="sng">
            <a:solidFill>
              <a:srgbClr val="FFFFFF"/>
            </a:solidFill>
          </a:ln>
        </p:spPr>
      </p:pic>
      <p:pic>
        <p:nvPicPr>
          <p:cNvPr id="20" name="Picture 19" descr="oil-rig.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842586" y="1522270"/>
            <a:ext cx="1133669" cy="1669013"/>
          </a:xfrm>
          <a:prstGeom prst="rect">
            <a:avLst/>
          </a:prstGeom>
          <a:ln w="28575" cmpd="sng">
            <a:solidFill>
              <a:srgbClr val="FFFFFF"/>
            </a:solidFill>
          </a:ln>
        </p:spPr>
      </p:pic>
      <p:sp>
        <p:nvSpPr>
          <p:cNvPr id="21" name="Rectangle 20"/>
          <p:cNvSpPr/>
          <p:nvPr/>
        </p:nvSpPr>
        <p:spPr>
          <a:xfrm>
            <a:off x="6381122" y="3189578"/>
            <a:ext cx="1303762" cy="276999"/>
          </a:xfrm>
          <a:prstGeom prst="rect">
            <a:avLst/>
          </a:prstGeom>
        </p:spPr>
        <p:txBody>
          <a:bodyPr wrap="square">
            <a:spAutoFit/>
          </a:bodyPr>
          <a:lstStyle/>
          <a:p>
            <a:pPr algn="ctr"/>
            <a:r>
              <a:rPr lang="en-US" sz="1200" dirty="0" smtClean="0">
                <a:solidFill>
                  <a:srgbClr val="1F497D"/>
                </a:solidFill>
              </a:rPr>
              <a:t>Onshore Drilling</a:t>
            </a:r>
            <a:endParaRPr lang="en-US" sz="1200" dirty="0">
              <a:solidFill>
                <a:srgbClr val="1F497D"/>
              </a:solidFill>
            </a:endParaRPr>
          </a:p>
        </p:txBody>
      </p:sp>
      <p:sp>
        <p:nvSpPr>
          <p:cNvPr id="22" name="Rectangle 21"/>
          <p:cNvSpPr/>
          <p:nvPr/>
        </p:nvSpPr>
        <p:spPr>
          <a:xfrm>
            <a:off x="7747854" y="3189578"/>
            <a:ext cx="1303762" cy="276999"/>
          </a:xfrm>
          <a:prstGeom prst="rect">
            <a:avLst/>
          </a:prstGeom>
        </p:spPr>
        <p:txBody>
          <a:bodyPr wrap="square">
            <a:spAutoFit/>
          </a:bodyPr>
          <a:lstStyle/>
          <a:p>
            <a:pPr algn="ctr"/>
            <a:r>
              <a:rPr lang="en-US" sz="1200" dirty="0" smtClean="0">
                <a:solidFill>
                  <a:srgbClr val="1F497D"/>
                </a:solidFill>
              </a:rPr>
              <a:t>Offshore Drilling</a:t>
            </a:r>
            <a:endParaRPr lang="en-US" sz="1200" dirty="0">
              <a:solidFill>
                <a:srgbClr val="1F497D"/>
              </a:solidFill>
            </a:endParaRPr>
          </a:p>
        </p:txBody>
      </p:sp>
      <p:pic>
        <p:nvPicPr>
          <p:cNvPr id="23" name="Picture 22" descr="Oil-Education-03.png"/>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433613" y="1443389"/>
            <a:ext cx="1643145" cy="2766098"/>
          </a:xfrm>
          <a:prstGeom prst="rect">
            <a:avLst/>
          </a:prstGeom>
        </p:spPr>
      </p:pic>
    </p:spTree>
    <p:extLst>
      <p:ext uri="{BB962C8B-B14F-4D97-AF65-F5344CB8AC3E}">
        <p14:creationId xmlns:p14="http://schemas.microsoft.com/office/powerpoint/2010/main" val="2344322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Picture 3" descr="Background-Spread.png"/>
          <p:cNvPicPr>
            <a:picLocks noChangeAspect="1"/>
          </p:cNvPicPr>
          <p:nvPr/>
        </p:nvPicPr>
        <p:blipFill rotWithShape="1">
          <a:blip r:embed="rId3" cstate="email">
            <a:extLst>
              <a:ext uri="{28A0092B-C50C-407E-A947-70E740481C1C}">
                <a14:useLocalDpi xmlns:a14="http://schemas.microsoft.com/office/drawing/2010/main" val="0"/>
              </a:ext>
            </a:extLst>
          </a:blip>
          <a:srcRect l="35873" t="-328" b="3491"/>
          <a:stretch/>
        </p:blipFill>
        <p:spPr>
          <a:xfrm>
            <a:off x="0" y="496479"/>
            <a:ext cx="9144000" cy="4647021"/>
          </a:xfrm>
          <a:prstGeom prst="rect">
            <a:avLst/>
          </a:prstGeom>
        </p:spPr>
      </p:pic>
      <p:pic>
        <p:nvPicPr>
          <p:cNvPr id="5" name="Picture 4" descr="Background-Spread.png"/>
          <p:cNvPicPr>
            <a:picLocks noChangeAspect="1"/>
          </p:cNvPicPr>
          <p:nvPr/>
        </p:nvPicPr>
        <p:blipFill rotWithShape="1">
          <a:blip r:embed="rId4" cstate="email">
            <a:extLst>
              <a:ext uri="{28A0092B-C50C-407E-A947-70E740481C1C}">
                <a14:useLocalDpi xmlns:a14="http://schemas.microsoft.com/office/drawing/2010/main" val="0"/>
              </a:ext>
            </a:extLst>
          </a:blip>
          <a:srcRect l="35873" t="-327" b="71390"/>
          <a:stretch/>
        </p:blipFill>
        <p:spPr>
          <a:xfrm>
            <a:off x="0" y="-18273"/>
            <a:ext cx="9144000" cy="1726681"/>
          </a:xfrm>
          <a:prstGeom prst="rect">
            <a:avLst/>
          </a:prstGeom>
        </p:spPr>
      </p:pic>
      <p:sp>
        <p:nvSpPr>
          <p:cNvPr id="10" name="Rectangle 9"/>
          <p:cNvSpPr/>
          <p:nvPr/>
        </p:nvSpPr>
        <p:spPr>
          <a:xfrm>
            <a:off x="-219291" y="196082"/>
            <a:ext cx="3672234" cy="438522"/>
          </a:xfrm>
          <a:prstGeom prst="rect">
            <a:avLst/>
          </a:prstGeom>
          <a:solidFill>
            <a:schemeClr val="bg2"/>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57200" y="236853"/>
            <a:ext cx="2995742" cy="369332"/>
          </a:xfrm>
          <a:prstGeom prst="rect">
            <a:avLst/>
          </a:prstGeom>
          <a:noFill/>
        </p:spPr>
        <p:txBody>
          <a:bodyPr wrap="square" rtlCol="0">
            <a:spAutoFit/>
          </a:bodyPr>
          <a:lstStyle/>
          <a:p>
            <a:r>
              <a:rPr lang="en-US" b="1" dirty="0" smtClean="0"/>
              <a:t>HORIZONTAL DRILLING</a:t>
            </a:r>
            <a:endParaRPr lang="en-US" b="1" dirty="0"/>
          </a:p>
        </p:txBody>
      </p:sp>
      <p:sp>
        <p:nvSpPr>
          <p:cNvPr id="17" name="Rectangle 16"/>
          <p:cNvSpPr/>
          <p:nvPr/>
        </p:nvSpPr>
        <p:spPr>
          <a:xfrm>
            <a:off x="457199" y="679602"/>
            <a:ext cx="4591024" cy="1754327"/>
          </a:xfrm>
          <a:prstGeom prst="rect">
            <a:avLst/>
          </a:prstGeom>
        </p:spPr>
        <p:txBody>
          <a:bodyPr wrap="square">
            <a:spAutoFit/>
          </a:bodyPr>
          <a:lstStyle/>
          <a:p>
            <a:r>
              <a:rPr lang="en-US" sz="1200" dirty="0">
                <a:solidFill>
                  <a:srgbClr val="1F497D"/>
                </a:solidFill>
              </a:rPr>
              <a:t>Horizontal drilling is the process of drilling a vertical well from the surface to approximately the depth of a producing formation. The wellbore is then deviated from vertical to horizontal, and can be horizontally extended long distances.</a:t>
            </a:r>
          </a:p>
          <a:p>
            <a:r>
              <a:rPr lang="en-US" sz="1200" dirty="0">
                <a:solidFill>
                  <a:srgbClr val="1F497D"/>
                </a:solidFill>
              </a:rPr>
              <a:t>The record horizontal distance is over eight miles.</a:t>
            </a:r>
          </a:p>
          <a:p>
            <a:r>
              <a:rPr lang="en-US" sz="1200" dirty="0">
                <a:solidFill>
                  <a:srgbClr val="1F497D"/>
                </a:solidFill>
              </a:rPr>
              <a:t>Most oil and gas reservoirs are more extensive in their horizontal dimensions than in their vertical (thickness) dimension. Drilling </a:t>
            </a:r>
            <a:r>
              <a:rPr lang="en-US" sz="1200" dirty="0" smtClean="0">
                <a:solidFill>
                  <a:srgbClr val="1F497D"/>
                </a:solidFill>
              </a:rPr>
              <a:t>a well </a:t>
            </a:r>
            <a:r>
              <a:rPr lang="en-US" sz="1200" dirty="0">
                <a:solidFill>
                  <a:srgbClr val="1F497D"/>
                </a:solidFill>
              </a:rPr>
              <a:t>that intersects a reservoir parallel to its most extensive </a:t>
            </a:r>
          </a:p>
          <a:p>
            <a:endParaRPr lang="en-US" sz="1200" dirty="0">
              <a:solidFill>
                <a:srgbClr val="1F497D"/>
              </a:solidFill>
            </a:endParaRPr>
          </a:p>
        </p:txBody>
      </p:sp>
      <p:sp>
        <p:nvSpPr>
          <p:cNvPr id="16" name="Rectangle 15"/>
          <p:cNvSpPr/>
          <p:nvPr/>
        </p:nvSpPr>
        <p:spPr>
          <a:xfrm>
            <a:off x="468958" y="2133508"/>
            <a:ext cx="4340424" cy="461665"/>
          </a:xfrm>
          <a:prstGeom prst="rect">
            <a:avLst/>
          </a:prstGeom>
        </p:spPr>
        <p:txBody>
          <a:bodyPr wrap="square">
            <a:spAutoFit/>
          </a:bodyPr>
          <a:lstStyle/>
          <a:p>
            <a:r>
              <a:rPr lang="en-US" sz="1200" dirty="0" smtClean="0">
                <a:solidFill>
                  <a:srgbClr val="1F497D"/>
                </a:solidFill>
              </a:rPr>
              <a:t>dimension </a:t>
            </a:r>
            <a:r>
              <a:rPr lang="en-US" sz="1200" dirty="0">
                <a:solidFill>
                  <a:srgbClr val="1F497D"/>
                </a:solidFill>
              </a:rPr>
              <a:t>exposes much more of the reservoir rock to the wellbore. </a:t>
            </a:r>
          </a:p>
        </p:txBody>
      </p:sp>
      <p:sp>
        <p:nvSpPr>
          <p:cNvPr id="19" name="Rectangle 18"/>
          <p:cNvSpPr/>
          <p:nvPr/>
        </p:nvSpPr>
        <p:spPr>
          <a:xfrm>
            <a:off x="5265343" y="682098"/>
            <a:ext cx="4047691" cy="830997"/>
          </a:xfrm>
          <a:prstGeom prst="rect">
            <a:avLst/>
          </a:prstGeom>
        </p:spPr>
        <p:txBody>
          <a:bodyPr wrap="square">
            <a:spAutoFit/>
          </a:bodyPr>
          <a:lstStyle/>
          <a:p>
            <a:r>
              <a:rPr lang="en-US" sz="1200" dirty="0">
                <a:solidFill>
                  <a:srgbClr val="1F497D"/>
                </a:solidFill>
              </a:rPr>
              <a:t>Greater exposure yields greater fluid flow into the wellbore. This is especially important in </a:t>
            </a:r>
            <a:r>
              <a:rPr lang="en-US" sz="1200" dirty="0" smtClean="0">
                <a:solidFill>
                  <a:srgbClr val="1F497D"/>
                </a:solidFill>
              </a:rPr>
              <a:t>reservoirs such </a:t>
            </a:r>
            <a:r>
              <a:rPr lang="en-US" sz="1200" dirty="0">
                <a:solidFill>
                  <a:srgbClr val="1F497D"/>
                </a:solidFill>
              </a:rPr>
              <a:t>as tight sands or </a:t>
            </a:r>
            <a:r>
              <a:rPr lang="en-US" sz="1200" dirty="0" err="1">
                <a:solidFill>
                  <a:srgbClr val="1F497D"/>
                </a:solidFill>
              </a:rPr>
              <a:t>shales</a:t>
            </a:r>
            <a:r>
              <a:rPr lang="en-US" sz="1200" dirty="0">
                <a:solidFill>
                  <a:srgbClr val="1F497D"/>
                </a:solidFill>
              </a:rPr>
              <a:t> that have poor flow rates and would not produce economic volumes of oil or </a:t>
            </a:r>
            <a:r>
              <a:rPr lang="en-US" sz="1200" dirty="0" smtClean="0">
                <a:solidFill>
                  <a:srgbClr val="1F497D"/>
                </a:solidFill>
              </a:rPr>
              <a:t>gas</a:t>
            </a:r>
            <a:endParaRPr lang="en-US" sz="1200" dirty="0">
              <a:solidFill>
                <a:srgbClr val="1F497D"/>
              </a:solidFill>
            </a:endParaRPr>
          </a:p>
        </p:txBody>
      </p:sp>
      <p:sp>
        <p:nvSpPr>
          <p:cNvPr id="9" name="Rectangle 8"/>
          <p:cNvSpPr/>
          <p:nvPr/>
        </p:nvSpPr>
        <p:spPr>
          <a:xfrm>
            <a:off x="5048223" y="5225968"/>
            <a:ext cx="3671407" cy="646331"/>
          </a:xfrm>
          <a:prstGeom prst="rect">
            <a:avLst/>
          </a:prstGeom>
        </p:spPr>
        <p:txBody>
          <a:bodyPr wrap="square">
            <a:spAutoFit/>
          </a:bodyPr>
          <a:lstStyle/>
          <a:p>
            <a:r>
              <a:rPr lang="en-US" sz="1200" dirty="0">
                <a:solidFill>
                  <a:srgbClr val="1F497D"/>
                </a:solidFill>
              </a:rPr>
              <a:t>such as tight sands or </a:t>
            </a:r>
            <a:r>
              <a:rPr lang="en-US" sz="1200" dirty="0" err="1">
                <a:solidFill>
                  <a:srgbClr val="1F497D"/>
                </a:solidFill>
              </a:rPr>
              <a:t>shales</a:t>
            </a:r>
            <a:r>
              <a:rPr lang="en-US" sz="1200" dirty="0">
                <a:solidFill>
                  <a:srgbClr val="1F497D"/>
                </a:solidFill>
              </a:rPr>
              <a:t> that have poor flow rates and would not produce economic volumes of oil or gas from vertical wells</a:t>
            </a:r>
            <a:r>
              <a:rPr lang="en-US" sz="1200" dirty="0" smtClean="0">
                <a:solidFill>
                  <a:srgbClr val="1F497D"/>
                </a:solidFill>
              </a:rPr>
              <a:t>.</a:t>
            </a:r>
            <a:endParaRPr lang="en-US" sz="1200" dirty="0">
              <a:solidFill>
                <a:srgbClr val="1F497D"/>
              </a:solidFill>
            </a:endParaRPr>
          </a:p>
        </p:txBody>
      </p:sp>
      <p:sp>
        <p:nvSpPr>
          <p:cNvPr id="12" name="Rectangle 11"/>
          <p:cNvSpPr/>
          <p:nvPr/>
        </p:nvSpPr>
        <p:spPr>
          <a:xfrm>
            <a:off x="5742062" y="1409534"/>
            <a:ext cx="3324036" cy="1200329"/>
          </a:xfrm>
          <a:prstGeom prst="rect">
            <a:avLst/>
          </a:prstGeom>
        </p:spPr>
        <p:txBody>
          <a:bodyPr wrap="square">
            <a:spAutoFit/>
          </a:bodyPr>
          <a:lstStyle/>
          <a:p>
            <a:r>
              <a:rPr lang="en-US" sz="1200" dirty="0">
                <a:solidFill>
                  <a:srgbClr val="1F497D"/>
                </a:solidFill>
              </a:rPr>
              <a:t>from vertical </a:t>
            </a:r>
            <a:r>
              <a:rPr lang="en-US" sz="1200" dirty="0" smtClean="0">
                <a:solidFill>
                  <a:srgbClr val="1F497D"/>
                </a:solidFill>
              </a:rPr>
              <a:t>wells.</a:t>
            </a:r>
          </a:p>
          <a:p>
            <a:r>
              <a:rPr lang="en-US" sz="1200" dirty="0" smtClean="0">
                <a:solidFill>
                  <a:srgbClr val="1F497D"/>
                </a:solidFill>
              </a:rPr>
              <a:t>Horizontal </a:t>
            </a:r>
            <a:r>
              <a:rPr lang="en-US" sz="1200" dirty="0">
                <a:solidFill>
                  <a:srgbClr val="1F497D"/>
                </a:solidFill>
              </a:rPr>
              <a:t>drilling of several wells into different parts of a reservoir from one drilling location or pad also reduces </a:t>
            </a:r>
            <a:r>
              <a:rPr lang="en-US" sz="1200" dirty="0" smtClean="0">
                <a:solidFill>
                  <a:srgbClr val="1F497D"/>
                </a:solidFill>
              </a:rPr>
              <a:t>the environmental </a:t>
            </a:r>
            <a:r>
              <a:rPr lang="en-US" sz="1200" dirty="0">
                <a:solidFill>
                  <a:srgbClr val="1F497D"/>
                </a:solidFill>
              </a:rPr>
              <a:t>footprint of drilling operations.</a:t>
            </a:r>
          </a:p>
          <a:p>
            <a:endParaRPr lang="en-US" sz="1200" dirty="0">
              <a:solidFill>
                <a:srgbClr val="1F497D"/>
              </a:solidFill>
            </a:endParaRPr>
          </a:p>
        </p:txBody>
      </p:sp>
      <p:pic>
        <p:nvPicPr>
          <p:cNvPr id="14" name="Picture 13" descr="Oil-Education-07.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410788" y="1522228"/>
            <a:ext cx="1604159" cy="3621271"/>
          </a:xfrm>
          <a:prstGeom prst="rect">
            <a:avLst/>
          </a:prstGeom>
        </p:spPr>
      </p:pic>
    </p:spTree>
    <p:extLst>
      <p:ext uri="{BB962C8B-B14F-4D97-AF65-F5344CB8AC3E}">
        <p14:creationId xmlns:p14="http://schemas.microsoft.com/office/powerpoint/2010/main" val="238468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Picture 3" descr="Background-Spread.png"/>
          <p:cNvPicPr>
            <a:picLocks noChangeAspect="1"/>
          </p:cNvPicPr>
          <p:nvPr/>
        </p:nvPicPr>
        <p:blipFill rotWithShape="1">
          <a:blip r:embed="rId3" cstate="email">
            <a:extLst>
              <a:ext uri="{28A0092B-C50C-407E-A947-70E740481C1C}">
                <a14:useLocalDpi xmlns:a14="http://schemas.microsoft.com/office/drawing/2010/main" val="0"/>
              </a:ext>
            </a:extLst>
          </a:blip>
          <a:srcRect l="35873" t="-328" b="3491"/>
          <a:stretch/>
        </p:blipFill>
        <p:spPr>
          <a:xfrm>
            <a:off x="0" y="496479"/>
            <a:ext cx="9144000" cy="4647021"/>
          </a:xfrm>
          <a:prstGeom prst="rect">
            <a:avLst/>
          </a:prstGeom>
        </p:spPr>
      </p:pic>
      <p:pic>
        <p:nvPicPr>
          <p:cNvPr id="5" name="Picture 4" descr="Background-Spread.png"/>
          <p:cNvPicPr>
            <a:picLocks noChangeAspect="1"/>
          </p:cNvPicPr>
          <p:nvPr/>
        </p:nvPicPr>
        <p:blipFill rotWithShape="1">
          <a:blip r:embed="rId4" cstate="email">
            <a:extLst>
              <a:ext uri="{28A0092B-C50C-407E-A947-70E740481C1C}">
                <a14:useLocalDpi xmlns:a14="http://schemas.microsoft.com/office/drawing/2010/main" val="0"/>
              </a:ext>
            </a:extLst>
          </a:blip>
          <a:srcRect l="35873" t="-327" b="71390"/>
          <a:stretch/>
        </p:blipFill>
        <p:spPr>
          <a:xfrm>
            <a:off x="0" y="-18273"/>
            <a:ext cx="9144000" cy="1726681"/>
          </a:xfrm>
          <a:prstGeom prst="rect">
            <a:avLst/>
          </a:prstGeom>
        </p:spPr>
      </p:pic>
      <p:sp>
        <p:nvSpPr>
          <p:cNvPr id="10" name="Rectangle 9"/>
          <p:cNvSpPr/>
          <p:nvPr/>
        </p:nvSpPr>
        <p:spPr>
          <a:xfrm>
            <a:off x="-219292" y="196082"/>
            <a:ext cx="4490865" cy="438522"/>
          </a:xfrm>
          <a:prstGeom prst="rect">
            <a:avLst/>
          </a:prstGeom>
          <a:solidFill>
            <a:schemeClr val="bg2"/>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57200" y="236853"/>
            <a:ext cx="3814373" cy="369332"/>
          </a:xfrm>
          <a:prstGeom prst="rect">
            <a:avLst/>
          </a:prstGeom>
          <a:noFill/>
        </p:spPr>
        <p:txBody>
          <a:bodyPr wrap="square" rtlCol="0">
            <a:spAutoFit/>
          </a:bodyPr>
          <a:lstStyle/>
          <a:p>
            <a:r>
              <a:rPr lang="en-US" b="1" dirty="0" smtClean="0"/>
              <a:t>OIL PRODUCING FORMATIONS</a:t>
            </a:r>
            <a:endParaRPr lang="en-US" b="1" dirty="0"/>
          </a:p>
        </p:txBody>
      </p:sp>
      <p:sp>
        <p:nvSpPr>
          <p:cNvPr id="17" name="Rectangle 16"/>
          <p:cNvSpPr/>
          <p:nvPr/>
        </p:nvSpPr>
        <p:spPr>
          <a:xfrm>
            <a:off x="457199" y="707024"/>
            <a:ext cx="4381118" cy="2123658"/>
          </a:xfrm>
          <a:prstGeom prst="rect">
            <a:avLst/>
          </a:prstGeom>
        </p:spPr>
        <p:txBody>
          <a:bodyPr wrap="square">
            <a:spAutoFit/>
          </a:bodyPr>
          <a:lstStyle/>
          <a:p>
            <a:r>
              <a:rPr lang="en-US" sz="1200" dirty="0">
                <a:solidFill>
                  <a:srgbClr val="1F497D"/>
                </a:solidFill>
              </a:rPr>
              <a:t>During the drilling, geologists evaluate data coming from the drill rig to see whether it conforms to their expectations based on the geological model.  Eventually, the drill bit reaches the rock layer where geoscientists think the oil or gas is trapped</a:t>
            </a:r>
            <a:r>
              <a:rPr lang="en-US" sz="1200" dirty="0" smtClean="0">
                <a:solidFill>
                  <a:srgbClr val="1F497D"/>
                </a:solidFill>
              </a:rPr>
              <a:t>.</a:t>
            </a:r>
          </a:p>
          <a:p>
            <a:r>
              <a:rPr lang="en-US" sz="1200" dirty="0">
                <a:solidFill>
                  <a:srgbClr val="1F497D"/>
                </a:solidFill>
              </a:rPr>
              <a:t>If there is no oil and gas when the drill reaches the trap they were targeting, they’ve drilled a dry hole. If they find oil and gas it’s called a discovery</a:t>
            </a:r>
            <a:r>
              <a:rPr lang="en-US" sz="1200" dirty="0" smtClean="0">
                <a:solidFill>
                  <a:srgbClr val="1F497D"/>
                </a:solidFill>
              </a:rPr>
              <a:t>.</a:t>
            </a:r>
          </a:p>
          <a:p>
            <a:r>
              <a:rPr lang="en-US" sz="1200" dirty="0">
                <a:solidFill>
                  <a:srgbClr val="1F497D"/>
                </a:solidFill>
              </a:rPr>
              <a:t>Technological advancements have greatly enhanced the chance of drilling a successful onshore well.</a:t>
            </a:r>
          </a:p>
          <a:p>
            <a:endParaRPr lang="en-US" sz="1200" dirty="0">
              <a:solidFill>
                <a:srgbClr val="1F497D"/>
              </a:solidFill>
            </a:endParaRPr>
          </a:p>
          <a:p>
            <a:endParaRPr lang="en-US" sz="1200" dirty="0">
              <a:solidFill>
                <a:srgbClr val="1F497D"/>
              </a:solidFill>
            </a:endParaRPr>
          </a:p>
        </p:txBody>
      </p:sp>
      <p:sp>
        <p:nvSpPr>
          <p:cNvPr id="21" name="Rectangle 20"/>
          <p:cNvSpPr/>
          <p:nvPr/>
        </p:nvSpPr>
        <p:spPr>
          <a:xfrm>
            <a:off x="4838317" y="693034"/>
            <a:ext cx="4166621" cy="1754327"/>
          </a:xfrm>
          <a:prstGeom prst="rect">
            <a:avLst/>
          </a:prstGeom>
        </p:spPr>
        <p:txBody>
          <a:bodyPr wrap="square">
            <a:spAutoFit/>
          </a:bodyPr>
          <a:lstStyle/>
          <a:p>
            <a:r>
              <a:rPr lang="en-US" sz="1200" dirty="0">
                <a:solidFill>
                  <a:srgbClr val="1F497D"/>
                </a:solidFill>
              </a:rPr>
              <a:t>Thirty years ago over half of all </a:t>
            </a:r>
            <a:r>
              <a:rPr lang="en-US" sz="1200" dirty="0" smtClean="0">
                <a:solidFill>
                  <a:srgbClr val="1F497D"/>
                </a:solidFill>
              </a:rPr>
              <a:t>onshore exploratory </a:t>
            </a:r>
            <a:r>
              <a:rPr lang="en-US" sz="1200" dirty="0">
                <a:solidFill>
                  <a:srgbClr val="1F497D"/>
                </a:solidFill>
              </a:rPr>
              <a:t>wells were dry or non-productive. In 2009 onshore dry holes represented only about 12 percent of all wells. However, in the offshore – where production costs are extremely high – larger discoveries are required and dry holes are still over 50 percent of wells.</a:t>
            </a:r>
          </a:p>
          <a:p>
            <a:r>
              <a:rPr lang="en-US" sz="1200" dirty="0">
                <a:solidFill>
                  <a:srgbClr val="1F497D"/>
                </a:solidFill>
              </a:rPr>
              <a:t>Even though oil or natural gas has been found, additional testing is required to determine whether the well is a commercial discovery. </a:t>
            </a:r>
          </a:p>
        </p:txBody>
      </p:sp>
      <p:pic>
        <p:nvPicPr>
          <p:cNvPr id="6" name="Picture 5" descr="Oil-Education-09.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01882" y="3006204"/>
            <a:ext cx="1032626" cy="2137296"/>
          </a:xfrm>
          <a:prstGeom prst="rect">
            <a:avLst/>
          </a:prstGeom>
        </p:spPr>
      </p:pic>
    </p:spTree>
    <p:extLst>
      <p:ext uri="{BB962C8B-B14F-4D97-AF65-F5344CB8AC3E}">
        <p14:creationId xmlns:p14="http://schemas.microsoft.com/office/powerpoint/2010/main" val="8976490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Picture 3" descr="Background-Spread.png"/>
          <p:cNvPicPr>
            <a:picLocks noChangeAspect="1"/>
          </p:cNvPicPr>
          <p:nvPr/>
        </p:nvPicPr>
        <p:blipFill rotWithShape="1">
          <a:blip r:embed="rId3" cstate="email">
            <a:extLst>
              <a:ext uri="{28A0092B-C50C-407E-A947-70E740481C1C}">
                <a14:useLocalDpi xmlns:a14="http://schemas.microsoft.com/office/drawing/2010/main" val="0"/>
              </a:ext>
            </a:extLst>
          </a:blip>
          <a:srcRect l="35873" t="-328" b="3491"/>
          <a:stretch/>
        </p:blipFill>
        <p:spPr>
          <a:xfrm>
            <a:off x="0" y="496479"/>
            <a:ext cx="9144000" cy="4647021"/>
          </a:xfrm>
          <a:prstGeom prst="rect">
            <a:avLst/>
          </a:prstGeom>
        </p:spPr>
      </p:pic>
      <p:pic>
        <p:nvPicPr>
          <p:cNvPr id="5" name="Picture 4" descr="Background-Spread.png"/>
          <p:cNvPicPr>
            <a:picLocks noChangeAspect="1"/>
          </p:cNvPicPr>
          <p:nvPr/>
        </p:nvPicPr>
        <p:blipFill rotWithShape="1">
          <a:blip r:embed="rId4" cstate="email">
            <a:extLst>
              <a:ext uri="{28A0092B-C50C-407E-A947-70E740481C1C}">
                <a14:useLocalDpi xmlns:a14="http://schemas.microsoft.com/office/drawing/2010/main" val="0"/>
              </a:ext>
            </a:extLst>
          </a:blip>
          <a:srcRect l="35873" t="-327" b="71390"/>
          <a:stretch/>
        </p:blipFill>
        <p:spPr>
          <a:xfrm>
            <a:off x="0" y="-18273"/>
            <a:ext cx="9144000" cy="1726681"/>
          </a:xfrm>
          <a:prstGeom prst="rect">
            <a:avLst/>
          </a:prstGeom>
        </p:spPr>
      </p:pic>
      <p:sp>
        <p:nvSpPr>
          <p:cNvPr id="10" name="Rectangle 9"/>
          <p:cNvSpPr/>
          <p:nvPr/>
        </p:nvSpPr>
        <p:spPr>
          <a:xfrm>
            <a:off x="-219292" y="212741"/>
            <a:ext cx="3262919" cy="438522"/>
          </a:xfrm>
          <a:prstGeom prst="rect">
            <a:avLst/>
          </a:prstGeom>
          <a:solidFill>
            <a:schemeClr val="bg2"/>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57200" y="253512"/>
            <a:ext cx="2586427" cy="369332"/>
          </a:xfrm>
          <a:prstGeom prst="rect">
            <a:avLst/>
          </a:prstGeom>
          <a:noFill/>
        </p:spPr>
        <p:txBody>
          <a:bodyPr wrap="square" rtlCol="0">
            <a:spAutoFit/>
          </a:bodyPr>
          <a:lstStyle/>
          <a:p>
            <a:r>
              <a:rPr lang="en-US" b="1" dirty="0" smtClean="0"/>
              <a:t>WELL COMPLETION</a:t>
            </a:r>
            <a:endParaRPr lang="en-US" b="1" dirty="0"/>
          </a:p>
        </p:txBody>
      </p:sp>
      <p:sp>
        <p:nvSpPr>
          <p:cNvPr id="17" name="Rectangle 16"/>
          <p:cNvSpPr/>
          <p:nvPr/>
        </p:nvSpPr>
        <p:spPr>
          <a:xfrm>
            <a:off x="457200" y="718784"/>
            <a:ext cx="4381118" cy="1569660"/>
          </a:xfrm>
          <a:prstGeom prst="rect">
            <a:avLst/>
          </a:prstGeom>
        </p:spPr>
        <p:txBody>
          <a:bodyPr wrap="square">
            <a:spAutoFit/>
          </a:bodyPr>
          <a:lstStyle/>
          <a:p>
            <a:r>
              <a:rPr lang="en-US" sz="1200" dirty="0">
                <a:solidFill>
                  <a:srgbClr val="1F497D"/>
                </a:solidFill>
              </a:rPr>
              <a:t>Additional expenditures, often costing more than the cost to drill the well, are required to prepare the well for production. This is called completing a well.</a:t>
            </a:r>
          </a:p>
          <a:p>
            <a:r>
              <a:rPr lang="en-US" sz="1200" dirty="0">
                <a:solidFill>
                  <a:srgbClr val="1F497D"/>
                </a:solidFill>
              </a:rPr>
              <a:t>Completion involves lining the well with steel tubing or casing, cementing the casing to the earth, perforating the casing and cement to allow oil and/or natural gas to flow from the earth into the wellbore; and installing pumps to bring the fluids to the surface</a:t>
            </a:r>
            <a:r>
              <a:rPr lang="en-US" sz="1200" dirty="0" smtClean="0">
                <a:solidFill>
                  <a:srgbClr val="1F497D"/>
                </a:solidFill>
              </a:rPr>
              <a:t>.</a:t>
            </a:r>
            <a:endParaRPr lang="en-US" sz="1200" dirty="0">
              <a:solidFill>
                <a:srgbClr val="1F497D"/>
              </a:solidFill>
            </a:endParaRPr>
          </a:p>
        </p:txBody>
      </p:sp>
      <p:sp>
        <p:nvSpPr>
          <p:cNvPr id="21" name="Rectangle 20"/>
          <p:cNvSpPr/>
          <p:nvPr/>
        </p:nvSpPr>
        <p:spPr>
          <a:xfrm>
            <a:off x="4838317" y="718784"/>
            <a:ext cx="4166621" cy="1384995"/>
          </a:xfrm>
          <a:prstGeom prst="rect">
            <a:avLst/>
          </a:prstGeom>
        </p:spPr>
        <p:txBody>
          <a:bodyPr wrap="square">
            <a:spAutoFit/>
          </a:bodyPr>
          <a:lstStyle/>
          <a:p>
            <a:r>
              <a:rPr lang="en-US" sz="1200" dirty="0">
                <a:solidFill>
                  <a:srgbClr val="1F497D"/>
                </a:solidFill>
              </a:rPr>
              <a:t>In unconventional oil and natural gas deposits, oil </a:t>
            </a:r>
            <a:r>
              <a:rPr lang="en-US" sz="1200" dirty="0" smtClean="0">
                <a:solidFill>
                  <a:srgbClr val="1F497D"/>
                </a:solidFill>
              </a:rPr>
              <a:t>or </a:t>
            </a:r>
            <a:r>
              <a:rPr lang="en-US" sz="1200" dirty="0">
                <a:solidFill>
                  <a:srgbClr val="1F497D"/>
                </a:solidFill>
              </a:rPr>
              <a:t>natural gas does not easily flow into the wellbore without</a:t>
            </a:r>
          </a:p>
          <a:p>
            <a:r>
              <a:rPr lang="en-US" sz="1200" dirty="0" smtClean="0">
                <a:solidFill>
                  <a:srgbClr val="1F497D"/>
                </a:solidFill>
              </a:rPr>
              <a:t>artificially </a:t>
            </a:r>
            <a:r>
              <a:rPr lang="en-US" sz="1200" dirty="0">
                <a:solidFill>
                  <a:srgbClr val="1F497D"/>
                </a:solidFill>
              </a:rPr>
              <a:t>creating additional flow pathways or fractures in the petroleum-bearing deposit. This process is hydraulic fracturing.</a:t>
            </a:r>
          </a:p>
          <a:p>
            <a:r>
              <a:rPr lang="en-US" sz="1200" dirty="0">
                <a:solidFill>
                  <a:srgbClr val="1F497D"/>
                </a:solidFill>
              </a:rPr>
              <a:t>Hydraulic fracturing also may be used to improve the production rates of conventional deposits.</a:t>
            </a:r>
          </a:p>
        </p:txBody>
      </p:sp>
      <p:pic>
        <p:nvPicPr>
          <p:cNvPr id="6" name="Picture 5" descr="Oil-Education-09.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01882" y="3006204"/>
            <a:ext cx="1032626" cy="2137296"/>
          </a:xfrm>
          <a:prstGeom prst="rect">
            <a:avLst/>
          </a:prstGeom>
        </p:spPr>
      </p:pic>
    </p:spTree>
    <p:extLst>
      <p:ext uri="{BB962C8B-B14F-4D97-AF65-F5344CB8AC3E}">
        <p14:creationId xmlns:p14="http://schemas.microsoft.com/office/powerpoint/2010/main" val="2171511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pic>
        <p:nvPicPr>
          <p:cNvPr id="4" name="Picture 3" descr="Background-Spread.png"/>
          <p:cNvPicPr>
            <a:picLocks noChangeAspect="1"/>
          </p:cNvPicPr>
          <p:nvPr/>
        </p:nvPicPr>
        <p:blipFill rotWithShape="1">
          <a:blip r:embed="rId3" cstate="email">
            <a:extLst>
              <a:ext uri="{28A0092B-C50C-407E-A947-70E740481C1C}">
                <a14:useLocalDpi xmlns:a14="http://schemas.microsoft.com/office/drawing/2010/main" val="0"/>
              </a:ext>
            </a:extLst>
          </a:blip>
          <a:srcRect l="35873" t="-328" b="3491"/>
          <a:stretch/>
        </p:blipFill>
        <p:spPr>
          <a:xfrm>
            <a:off x="0" y="496479"/>
            <a:ext cx="9144000" cy="4647021"/>
          </a:xfrm>
          <a:prstGeom prst="rect">
            <a:avLst/>
          </a:prstGeom>
        </p:spPr>
      </p:pic>
      <p:pic>
        <p:nvPicPr>
          <p:cNvPr id="5" name="Picture 4" descr="Background-Spread.png"/>
          <p:cNvPicPr>
            <a:picLocks noChangeAspect="1"/>
          </p:cNvPicPr>
          <p:nvPr/>
        </p:nvPicPr>
        <p:blipFill rotWithShape="1">
          <a:blip r:embed="rId4" cstate="email">
            <a:extLst>
              <a:ext uri="{28A0092B-C50C-407E-A947-70E740481C1C}">
                <a14:useLocalDpi xmlns:a14="http://schemas.microsoft.com/office/drawing/2010/main" val="0"/>
              </a:ext>
            </a:extLst>
          </a:blip>
          <a:srcRect l="35873" t="-327" b="71390"/>
          <a:stretch/>
        </p:blipFill>
        <p:spPr>
          <a:xfrm>
            <a:off x="0" y="-18273"/>
            <a:ext cx="9144000" cy="1726681"/>
          </a:xfrm>
          <a:prstGeom prst="rect">
            <a:avLst/>
          </a:prstGeom>
        </p:spPr>
      </p:pic>
      <p:sp>
        <p:nvSpPr>
          <p:cNvPr id="10" name="Rectangle 9"/>
          <p:cNvSpPr/>
          <p:nvPr/>
        </p:nvSpPr>
        <p:spPr>
          <a:xfrm>
            <a:off x="-219292" y="218418"/>
            <a:ext cx="3882140" cy="438522"/>
          </a:xfrm>
          <a:prstGeom prst="rect">
            <a:avLst/>
          </a:prstGeom>
          <a:solidFill>
            <a:schemeClr val="bg2"/>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57200" y="259189"/>
            <a:ext cx="3205648" cy="369332"/>
          </a:xfrm>
          <a:prstGeom prst="rect">
            <a:avLst/>
          </a:prstGeom>
          <a:noFill/>
        </p:spPr>
        <p:txBody>
          <a:bodyPr wrap="square" rtlCol="0">
            <a:spAutoFit/>
          </a:bodyPr>
          <a:lstStyle/>
          <a:p>
            <a:r>
              <a:rPr lang="en-US" b="1" dirty="0" smtClean="0"/>
              <a:t>HYDROLIC FRACTURING</a:t>
            </a:r>
            <a:endParaRPr lang="en-US" b="1" dirty="0"/>
          </a:p>
        </p:txBody>
      </p:sp>
      <p:sp>
        <p:nvSpPr>
          <p:cNvPr id="17" name="Rectangle 16"/>
          <p:cNvSpPr/>
          <p:nvPr/>
        </p:nvSpPr>
        <p:spPr>
          <a:xfrm>
            <a:off x="457197" y="736381"/>
            <a:ext cx="5105293" cy="646331"/>
          </a:xfrm>
          <a:prstGeom prst="rect">
            <a:avLst/>
          </a:prstGeom>
        </p:spPr>
        <p:txBody>
          <a:bodyPr wrap="square">
            <a:spAutoFit/>
          </a:bodyPr>
          <a:lstStyle/>
          <a:p>
            <a:r>
              <a:rPr lang="en-US" sz="1200" dirty="0">
                <a:solidFill>
                  <a:srgbClr val="1F497D"/>
                </a:solidFill>
              </a:rPr>
              <a:t>Hydraulic fracturing is the process of injecting – under high pressures – water, sand and small quantities of chemicals (for example, chemicals that kill bacteria, preventing their damaging growth in the subsurface)</a:t>
            </a:r>
            <a:r>
              <a:rPr lang="en-US" sz="1200" dirty="0" smtClean="0">
                <a:solidFill>
                  <a:srgbClr val="1F497D"/>
                </a:solidFill>
              </a:rPr>
              <a:t>.</a:t>
            </a:r>
            <a:endParaRPr lang="en-US" sz="1200" dirty="0">
              <a:solidFill>
                <a:srgbClr val="1F497D"/>
              </a:solidFill>
            </a:endParaRPr>
          </a:p>
        </p:txBody>
      </p:sp>
      <p:pic>
        <p:nvPicPr>
          <p:cNvPr id="3" name="Picture 2" descr="Oil-Education-10.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659905" y="2899490"/>
            <a:ext cx="3190558" cy="2275500"/>
          </a:xfrm>
          <a:prstGeom prst="rect">
            <a:avLst/>
          </a:prstGeom>
        </p:spPr>
      </p:pic>
      <p:sp>
        <p:nvSpPr>
          <p:cNvPr id="13" name="TextBox 12"/>
          <p:cNvSpPr txBox="1"/>
          <p:nvPr/>
        </p:nvSpPr>
        <p:spPr>
          <a:xfrm>
            <a:off x="457202" y="1368627"/>
            <a:ext cx="2177110" cy="830997"/>
          </a:xfrm>
          <a:prstGeom prst="rect">
            <a:avLst/>
          </a:prstGeom>
          <a:noFill/>
        </p:spPr>
        <p:txBody>
          <a:bodyPr wrap="square" numCol="1" spcCol="182880" rtlCol="0">
            <a:spAutoFit/>
          </a:bodyPr>
          <a:lstStyle/>
          <a:p>
            <a:pPr marL="182880" indent="-182880">
              <a:buFont typeface="Arial"/>
              <a:buChar char="•"/>
            </a:pPr>
            <a:r>
              <a:rPr lang="en-US" sz="1200" dirty="0">
                <a:solidFill>
                  <a:schemeClr val="bg2"/>
                </a:solidFill>
              </a:rPr>
              <a:t>The high pressures splinter the reservoir rock, opening fluid flow paths or fractures.</a:t>
            </a:r>
          </a:p>
        </p:txBody>
      </p:sp>
      <p:sp>
        <p:nvSpPr>
          <p:cNvPr id="14" name="TextBox 13"/>
          <p:cNvSpPr txBox="1"/>
          <p:nvPr/>
        </p:nvSpPr>
        <p:spPr>
          <a:xfrm>
            <a:off x="2682200" y="1368627"/>
            <a:ext cx="2177110" cy="646331"/>
          </a:xfrm>
          <a:prstGeom prst="rect">
            <a:avLst/>
          </a:prstGeom>
          <a:noFill/>
        </p:spPr>
        <p:txBody>
          <a:bodyPr wrap="square" numCol="1" spcCol="182880" rtlCol="0">
            <a:spAutoFit/>
          </a:bodyPr>
          <a:lstStyle/>
          <a:p>
            <a:pPr marL="182880" indent="-182880">
              <a:buFont typeface="Arial"/>
              <a:buChar char="•"/>
            </a:pPr>
            <a:r>
              <a:rPr lang="en-US" sz="1200" dirty="0">
                <a:solidFill>
                  <a:schemeClr val="bg2"/>
                </a:solidFill>
              </a:rPr>
              <a:t>The water delivers the sand that holds the fractures open.</a:t>
            </a:r>
          </a:p>
        </p:txBody>
      </p:sp>
      <p:sp>
        <p:nvSpPr>
          <p:cNvPr id="15" name="TextBox 14"/>
          <p:cNvSpPr txBox="1"/>
          <p:nvPr/>
        </p:nvSpPr>
        <p:spPr>
          <a:xfrm>
            <a:off x="4554952" y="1358130"/>
            <a:ext cx="2875700" cy="1015663"/>
          </a:xfrm>
          <a:prstGeom prst="rect">
            <a:avLst/>
          </a:prstGeom>
          <a:noFill/>
        </p:spPr>
        <p:txBody>
          <a:bodyPr wrap="square" numCol="1" spcCol="182880" rtlCol="0">
            <a:spAutoFit/>
          </a:bodyPr>
          <a:lstStyle/>
          <a:p>
            <a:pPr marL="182880" indent="-182880">
              <a:buFont typeface="Arial"/>
              <a:buChar char="•"/>
            </a:pPr>
            <a:r>
              <a:rPr lang="en-US" sz="1200" dirty="0">
                <a:solidFill>
                  <a:schemeClr val="bg2"/>
                </a:solidFill>
              </a:rPr>
              <a:t>The water is then pumped back to the surface where it can be reused, disposed of in licensed injection wells or treated in industrial or municipal water treatment facilities.</a:t>
            </a:r>
          </a:p>
        </p:txBody>
      </p:sp>
      <p:pic>
        <p:nvPicPr>
          <p:cNvPr id="7" name="Picture 6" descr="Oil-Education-08.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808147" y="3934689"/>
            <a:ext cx="1878653" cy="988375"/>
          </a:xfrm>
          <a:prstGeom prst="rect">
            <a:avLst/>
          </a:prstGeom>
          <a:ln w="28575" cmpd="sng">
            <a:solidFill>
              <a:schemeClr val="tx1"/>
            </a:solidFill>
          </a:ln>
        </p:spPr>
      </p:pic>
      <p:sp>
        <p:nvSpPr>
          <p:cNvPr id="9" name="Rectangle 8"/>
          <p:cNvSpPr/>
          <p:nvPr/>
        </p:nvSpPr>
        <p:spPr>
          <a:xfrm>
            <a:off x="4655753" y="4899764"/>
            <a:ext cx="324384" cy="207490"/>
          </a:xfrm>
          <a:prstGeom prst="rect">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a:stCxn id="9" idx="3"/>
            <a:endCxn id="7" idx="1"/>
          </p:cNvCxnSpPr>
          <p:nvPr/>
        </p:nvCxnSpPr>
        <p:spPr>
          <a:xfrm flipV="1">
            <a:off x="4980137" y="4428877"/>
            <a:ext cx="1828010" cy="574632"/>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3778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Background-Spread.png"/>
          <p:cNvPicPr>
            <a:picLocks noChangeAspect="1"/>
          </p:cNvPicPr>
          <p:nvPr/>
        </p:nvPicPr>
        <p:blipFill rotWithShape="1">
          <a:blip r:embed="rId3" cstate="email">
            <a:extLst>
              <a:ext uri="{28A0092B-C50C-407E-A947-70E740481C1C}">
                <a14:useLocalDpi xmlns:a14="http://schemas.microsoft.com/office/drawing/2010/main" val="0"/>
              </a:ext>
            </a:extLst>
          </a:blip>
          <a:srcRect l="35873" t="-328" b="3491"/>
          <a:stretch/>
        </p:blipFill>
        <p:spPr>
          <a:xfrm>
            <a:off x="0" y="496479"/>
            <a:ext cx="9144000" cy="4647021"/>
          </a:xfrm>
          <a:prstGeom prst="rect">
            <a:avLst/>
          </a:prstGeom>
        </p:spPr>
      </p:pic>
      <p:pic>
        <p:nvPicPr>
          <p:cNvPr id="5" name="Picture 4" descr="Background-Spread.png"/>
          <p:cNvPicPr>
            <a:picLocks noChangeAspect="1"/>
          </p:cNvPicPr>
          <p:nvPr/>
        </p:nvPicPr>
        <p:blipFill rotWithShape="1">
          <a:blip r:embed="rId4" cstate="email">
            <a:extLst>
              <a:ext uri="{28A0092B-C50C-407E-A947-70E740481C1C}">
                <a14:useLocalDpi xmlns:a14="http://schemas.microsoft.com/office/drawing/2010/main" val="0"/>
              </a:ext>
            </a:extLst>
          </a:blip>
          <a:srcRect l="35873" t="-327" b="71390"/>
          <a:stretch/>
        </p:blipFill>
        <p:spPr>
          <a:xfrm>
            <a:off x="0" y="-18273"/>
            <a:ext cx="9144000" cy="1726681"/>
          </a:xfrm>
          <a:prstGeom prst="rect">
            <a:avLst/>
          </a:prstGeom>
        </p:spPr>
      </p:pic>
      <p:pic>
        <p:nvPicPr>
          <p:cNvPr id="7" name="Picture 6" descr="Oil-Education-05.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93744" y="2168772"/>
            <a:ext cx="2800084" cy="2132313"/>
          </a:xfrm>
          <a:prstGeom prst="rect">
            <a:avLst/>
          </a:prstGeom>
        </p:spPr>
      </p:pic>
      <p:sp>
        <p:nvSpPr>
          <p:cNvPr id="9" name="TextBox 8"/>
          <p:cNvSpPr txBox="1"/>
          <p:nvPr/>
        </p:nvSpPr>
        <p:spPr>
          <a:xfrm>
            <a:off x="457200" y="801192"/>
            <a:ext cx="5010680" cy="923330"/>
          </a:xfrm>
          <a:prstGeom prst="rect">
            <a:avLst/>
          </a:prstGeom>
          <a:noFill/>
        </p:spPr>
        <p:txBody>
          <a:bodyPr wrap="square" rtlCol="0">
            <a:spAutoFit/>
          </a:bodyPr>
          <a:lstStyle/>
          <a:p>
            <a:r>
              <a:rPr lang="en-US" baseline="30000" dirty="0" smtClean="0">
                <a:solidFill>
                  <a:schemeClr val="bg2"/>
                </a:solidFill>
              </a:rPr>
              <a:t>After </a:t>
            </a:r>
            <a:r>
              <a:rPr lang="en-US" baseline="30000" dirty="0">
                <a:solidFill>
                  <a:schemeClr val="bg2"/>
                </a:solidFill>
              </a:rPr>
              <a:t>hydraulic fracturing, the well is connected to pipelines that move the production to oil refineries or natural gas processing plants. In some areas, oil production is moved to </a:t>
            </a:r>
            <a:r>
              <a:rPr lang="en-US" baseline="30000" dirty="0" smtClean="0">
                <a:solidFill>
                  <a:schemeClr val="bg2"/>
                </a:solidFill>
              </a:rPr>
              <a:t>refineries </a:t>
            </a:r>
            <a:r>
              <a:rPr lang="en-US" baseline="30000" dirty="0">
                <a:solidFill>
                  <a:schemeClr val="bg2"/>
                </a:solidFill>
              </a:rPr>
              <a:t>by truck or rail.</a:t>
            </a:r>
          </a:p>
          <a:p>
            <a:endParaRPr lang="en-US" dirty="0"/>
          </a:p>
        </p:txBody>
      </p:sp>
      <p:sp>
        <p:nvSpPr>
          <p:cNvPr id="10" name="Rectangle 9"/>
          <p:cNvSpPr/>
          <p:nvPr/>
        </p:nvSpPr>
        <p:spPr>
          <a:xfrm>
            <a:off x="-219291" y="221550"/>
            <a:ext cx="2704596" cy="438522"/>
          </a:xfrm>
          <a:prstGeom prst="rect">
            <a:avLst/>
          </a:prstGeom>
          <a:solidFill>
            <a:schemeClr val="bg2"/>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57200" y="262321"/>
            <a:ext cx="1736360" cy="369332"/>
          </a:xfrm>
          <a:prstGeom prst="rect">
            <a:avLst/>
          </a:prstGeom>
          <a:noFill/>
        </p:spPr>
        <p:txBody>
          <a:bodyPr wrap="none" rtlCol="0">
            <a:spAutoFit/>
          </a:bodyPr>
          <a:lstStyle/>
          <a:p>
            <a:r>
              <a:rPr lang="en-US" b="1" dirty="0" smtClean="0"/>
              <a:t>PRODUCTION</a:t>
            </a:r>
            <a:endParaRPr lang="en-US" b="1" dirty="0"/>
          </a:p>
        </p:txBody>
      </p:sp>
      <p:pic>
        <p:nvPicPr>
          <p:cNvPr id="3" name="Picture 2" descr="Oil-Education-11.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07217" y="2931495"/>
            <a:ext cx="1168753" cy="763585"/>
          </a:xfrm>
          <a:prstGeom prst="rect">
            <a:avLst/>
          </a:prstGeom>
        </p:spPr>
      </p:pic>
    </p:spTree>
    <p:extLst>
      <p:ext uri="{BB962C8B-B14F-4D97-AF65-F5344CB8AC3E}">
        <p14:creationId xmlns:p14="http://schemas.microsoft.com/office/powerpoint/2010/main" val="4027432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Background-Spread.png"/>
          <p:cNvPicPr>
            <a:picLocks noChangeAspect="1"/>
          </p:cNvPicPr>
          <p:nvPr/>
        </p:nvPicPr>
        <p:blipFill rotWithShape="1">
          <a:blip r:embed="rId3" cstate="email">
            <a:extLst>
              <a:ext uri="{28A0092B-C50C-407E-A947-70E740481C1C}">
                <a14:useLocalDpi xmlns:a14="http://schemas.microsoft.com/office/drawing/2010/main" val="0"/>
              </a:ext>
            </a:extLst>
          </a:blip>
          <a:srcRect l="35873" t="-328" b="3491"/>
          <a:stretch/>
        </p:blipFill>
        <p:spPr>
          <a:xfrm>
            <a:off x="0" y="496479"/>
            <a:ext cx="9144000" cy="4647021"/>
          </a:xfrm>
          <a:prstGeom prst="rect">
            <a:avLst/>
          </a:prstGeom>
        </p:spPr>
      </p:pic>
      <p:pic>
        <p:nvPicPr>
          <p:cNvPr id="5" name="Picture 4" descr="Background-Spread.png"/>
          <p:cNvPicPr>
            <a:picLocks noChangeAspect="1"/>
          </p:cNvPicPr>
          <p:nvPr/>
        </p:nvPicPr>
        <p:blipFill rotWithShape="1">
          <a:blip r:embed="rId4" cstate="email">
            <a:extLst>
              <a:ext uri="{28A0092B-C50C-407E-A947-70E740481C1C}">
                <a14:useLocalDpi xmlns:a14="http://schemas.microsoft.com/office/drawing/2010/main" val="0"/>
              </a:ext>
            </a:extLst>
          </a:blip>
          <a:srcRect l="35873" t="-327" b="71390"/>
          <a:stretch/>
        </p:blipFill>
        <p:spPr>
          <a:xfrm>
            <a:off x="0" y="-18273"/>
            <a:ext cx="9144000" cy="1726681"/>
          </a:xfrm>
          <a:prstGeom prst="rect">
            <a:avLst/>
          </a:prstGeom>
        </p:spPr>
      </p:pic>
      <p:sp>
        <p:nvSpPr>
          <p:cNvPr id="9" name="TextBox 8"/>
          <p:cNvSpPr txBox="1"/>
          <p:nvPr/>
        </p:nvSpPr>
        <p:spPr>
          <a:xfrm>
            <a:off x="457198" y="684851"/>
            <a:ext cx="7174316" cy="646331"/>
          </a:xfrm>
          <a:prstGeom prst="rect">
            <a:avLst/>
          </a:prstGeom>
          <a:noFill/>
        </p:spPr>
        <p:txBody>
          <a:bodyPr wrap="square" rtlCol="0">
            <a:spAutoFit/>
          </a:bodyPr>
          <a:lstStyle/>
          <a:p>
            <a:r>
              <a:rPr lang="en-US" sz="1200" dirty="0" smtClean="0">
                <a:solidFill>
                  <a:srgbClr val="1F497D"/>
                </a:solidFill>
              </a:rPr>
              <a:t>Although </a:t>
            </a:r>
            <a:r>
              <a:rPr lang="en-US" sz="1200" dirty="0">
                <a:solidFill>
                  <a:srgbClr val="1F497D"/>
                </a:solidFill>
              </a:rPr>
              <a:t>the first image that most people have of oil and natural gas development is a drilling rig, the actual process includes many additional steps involving dozens of scientist, engineers and technicians over as long as a decade. The steps can be summarized into</a:t>
            </a:r>
            <a:r>
              <a:rPr lang="en-US" sz="1200" dirty="0" smtClean="0">
                <a:solidFill>
                  <a:srgbClr val="1F497D"/>
                </a:solidFill>
              </a:rPr>
              <a:t>:</a:t>
            </a:r>
            <a:endParaRPr lang="en-US" sz="1200" dirty="0">
              <a:solidFill>
                <a:srgbClr val="1F497D"/>
              </a:solidFill>
            </a:endParaRPr>
          </a:p>
        </p:txBody>
      </p:sp>
      <p:sp>
        <p:nvSpPr>
          <p:cNvPr id="10" name="Rectangle 9"/>
          <p:cNvSpPr/>
          <p:nvPr/>
        </p:nvSpPr>
        <p:spPr>
          <a:xfrm>
            <a:off x="-219291" y="127903"/>
            <a:ext cx="2704596" cy="438522"/>
          </a:xfrm>
          <a:prstGeom prst="rect">
            <a:avLst/>
          </a:prstGeom>
          <a:solidFill>
            <a:schemeClr val="bg2"/>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57200" y="168674"/>
            <a:ext cx="1954231" cy="369332"/>
          </a:xfrm>
          <a:prstGeom prst="rect">
            <a:avLst/>
          </a:prstGeom>
          <a:noFill/>
        </p:spPr>
        <p:txBody>
          <a:bodyPr wrap="none" rtlCol="0">
            <a:spAutoFit/>
          </a:bodyPr>
          <a:lstStyle/>
          <a:p>
            <a:r>
              <a:rPr lang="en-US" b="1" dirty="0" smtClean="0"/>
              <a:t>INTRODUCTION</a:t>
            </a:r>
            <a:endParaRPr lang="en-US" b="1" dirty="0"/>
          </a:p>
        </p:txBody>
      </p:sp>
      <p:sp>
        <p:nvSpPr>
          <p:cNvPr id="12" name="TextBox 11"/>
          <p:cNvSpPr txBox="1"/>
          <p:nvPr/>
        </p:nvSpPr>
        <p:spPr>
          <a:xfrm>
            <a:off x="452461" y="1360820"/>
            <a:ext cx="5920854" cy="1015663"/>
          </a:xfrm>
          <a:prstGeom prst="rect">
            <a:avLst/>
          </a:prstGeom>
          <a:noFill/>
        </p:spPr>
        <p:txBody>
          <a:bodyPr wrap="square" numCol="2" spcCol="182880" rtlCol="0">
            <a:spAutoFit/>
          </a:bodyPr>
          <a:lstStyle/>
          <a:p>
            <a:pPr marL="182880" indent="-182880">
              <a:buFont typeface="Arial"/>
              <a:buChar char="•"/>
            </a:pPr>
            <a:r>
              <a:rPr lang="en-US" sz="1200" dirty="0">
                <a:solidFill>
                  <a:schemeClr val="bg2"/>
                </a:solidFill>
              </a:rPr>
              <a:t>Finding the right geology.</a:t>
            </a:r>
          </a:p>
          <a:p>
            <a:pPr marL="182880" indent="-182880">
              <a:buFont typeface="Arial"/>
              <a:buChar char="•"/>
            </a:pPr>
            <a:r>
              <a:rPr lang="en-US" sz="1200" dirty="0">
                <a:solidFill>
                  <a:schemeClr val="bg2"/>
                </a:solidFill>
              </a:rPr>
              <a:t>Leasing.</a:t>
            </a:r>
          </a:p>
          <a:p>
            <a:pPr marL="182880" indent="-182880">
              <a:buFont typeface="Arial"/>
              <a:buChar char="•"/>
            </a:pPr>
            <a:r>
              <a:rPr lang="en-US" sz="1200" dirty="0">
                <a:solidFill>
                  <a:schemeClr val="bg2"/>
                </a:solidFill>
              </a:rPr>
              <a:t>Geologic evaluation.</a:t>
            </a:r>
          </a:p>
          <a:p>
            <a:pPr marL="182880" indent="-182880">
              <a:buFont typeface="Arial"/>
              <a:buChar char="•"/>
            </a:pPr>
            <a:r>
              <a:rPr lang="en-US" sz="1200" dirty="0">
                <a:solidFill>
                  <a:schemeClr val="bg2"/>
                </a:solidFill>
              </a:rPr>
              <a:t>Complying with regulatory requirements</a:t>
            </a:r>
            <a:r>
              <a:rPr lang="en-US" sz="1200" dirty="0" smtClean="0">
                <a:solidFill>
                  <a:schemeClr val="bg2"/>
                </a:solidFill>
              </a:rPr>
              <a:t>.</a:t>
            </a:r>
          </a:p>
          <a:p>
            <a:pPr marL="182880" indent="-182880">
              <a:buFont typeface="Arial"/>
              <a:buChar char="•"/>
            </a:pPr>
            <a:r>
              <a:rPr lang="en-US" sz="1200" dirty="0" smtClean="0">
                <a:solidFill>
                  <a:schemeClr val="bg2"/>
                </a:solidFill>
              </a:rPr>
              <a:t>Drilling. </a:t>
            </a:r>
          </a:p>
          <a:p>
            <a:pPr marL="182880" indent="-182880">
              <a:buFont typeface="Arial"/>
              <a:buChar char="•"/>
            </a:pPr>
            <a:r>
              <a:rPr lang="en-US" sz="1200" dirty="0" smtClean="0">
                <a:solidFill>
                  <a:schemeClr val="bg2"/>
                </a:solidFill>
              </a:rPr>
              <a:t>Completing </a:t>
            </a:r>
            <a:r>
              <a:rPr lang="en-US" sz="1200" dirty="0">
                <a:solidFill>
                  <a:schemeClr val="bg2"/>
                </a:solidFill>
              </a:rPr>
              <a:t>the well, which may include hydraulic </a:t>
            </a:r>
            <a:r>
              <a:rPr lang="en-US" sz="1200" dirty="0" smtClean="0">
                <a:solidFill>
                  <a:schemeClr val="bg2"/>
                </a:solidFill>
              </a:rPr>
              <a:t>fracturing.</a:t>
            </a:r>
          </a:p>
          <a:p>
            <a:pPr marL="182880" indent="-182880">
              <a:buFont typeface="Arial"/>
              <a:buChar char="•"/>
            </a:pPr>
            <a:r>
              <a:rPr lang="en-US" sz="1200" dirty="0" smtClean="0">
                <a:solidFill>
                  <a:schemeClr val="bg2"/>
                </a:solidFill>
              </a:rPr>
              <a:t>Getting </a:t>
            </a:r>
            <a:r>
              <a:rPr lang="en-US" sz="1200" dirty="0">
                <a:solidFill>
                  <a:schemeClr val="bg2"/>
                </a:solidFill>
              </a:rPr>
              <a:t>the product to market.</a:t>
            </a:r>
          </a:p>
        </p:txBody>
      </p:sp>
    </p:spTree>
    <p:extLst>
      <p:ext uri="{BB962C8B-B14F-4D97-AF65-F5344CB8AC3E}">
        <p14:creationId xmlns:p14="http://schemas.microsoft.com/office/powerpoint/2010/main" val="3248417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Background-Spread.png"/>
          <p:cNvPicPr>
            <a:picLocks noChangeAspect="1"/>
          </p:cNvPicPr>
          <p:nvPr/>
        </p:nvPicPr>
        <p:blipFill rotWithShape="1">
          <a:blip r:embed="rId3" cstate="email">
            <a:extLst>
              <a:ext uri="{28A0092B-C50C-407E-A947-70E740481C1C}">
                <a14:useLocalDpi xmlns:a14="http://schemas.microsoft.com/office/drawing/2010/main" val="0"/>
              </a:ext>
            </a:extLst>
          </a:blip>
          <a:srcRect l="35873" t="-328" b="3491"/>
          <a:stretch/>
        </p:blipFill>
        <p:spPr>
          <a:xfrm>
            <a:off x="0" y="496479"/>
            <a:ext cx="9144000" cy="4647021"/>
          </a:xfrm>
          <a:prstGeom prst="rect">
            <a:avLst/>
          </a:prstGeom>
        </p:spPr>
      </p:pic>
      <p:pic>
        <p:nvPicPr>
          <p:cNvPr id="5" name="Picture 4" descr="Background-Spread.png"/>
          <p:cNvPicPr>
            <a:picLocks noChangeAspect="1"/>
          </p:cNvPicPr>
          <p:nvPr/>
        </p:nvPicPr>
        <p:blipFill rotWithShape="1">
          <a:blip r:embed="rId4" cstate="email">
            <a:extLst>
              <a:ext uri="{28A0092B-C50C-407E-A947-70E740481C1C}">
                <a14:useLocalDpi xmlns:a14="http://schemas.microsoft.com/office/drawing/2010/main" val="0"/>
              </a:ext>
            </a:extLst>
          </a:blip>
          <a:srcRect l="35873" t="-327" b="71390"/>
          <a:stretch/>
        </p:blipFill>
        <p:spPr>
          <a:xfrm>
            <a:off x="0" y="-18273"/>
            <a:ext cx="9144000" cy="1726681"/>
          </a:xfrm>
          <a:prstGeom prst="rect">
            <a:avLst/>
          </a:prstGeom>
        </p:spPr>
      </p:pic>
      <p:sp>
        <p:nvSpPr>
          <p:cNvPr id="9" name="TextBox 8"/>
          <p:cNvSpPr txBox="1"/>
          <p:nvPr/>
        </p:nvSpPr>
        <p:spPr>
          <a:xfrm>
            <a:off x="457200" y="728684"/>
            <a:ext cx="3530999" cy="1384995"/>
          </a:xfrm>
          <a:prstGeom prst="rect">
            <a:avLst/>
          </a:prstGeom>
          <a:noFill/>
        </p:spPr>
        <p:txBody>
          <a:bodyPr wrap="square" numCol="1" spcCol="182880" rtlCol="0">
            <a:spAutoFit/>
          </a:bodyPr>
          <a:lstStyle/>
          <a:p>
            <a:r>
              <a:rPr lang="en-US" sz="1200" dirty="0">
                <a:solidFill>
                  <a:srgbClr val="1F497D"/>
                </a:solidFill>
              </a:rPr>
              <a:t>The first requirement for the formation of oil and natural gas is source rocks – that is, having rocks that contain organic carbon and are buried deep enough so temperature and pressure generate oil and natural gas</a:t>
            </a:r>
            <a:r>
              <a:rPr lang="en-US" sz="1200" dirty="0" smtClean="0">
                <a:solidFill>
                  <a:srgbClr val="1F497D"/>
                </a:solidFill>
              </a:rPr>
              <a:t>.</a:t>
            </a:r>
          </a:p>
          <a:p>
            <a:r>
              <a:rPr lang="en-US" sz="1200" dirty="0">
                <a:solidFill>
                  <a:srgbClr val="1F497D"/>
                </a:solidFill>
              </a:rPr>
              <a:t>Once generated, the buoyant oil and gas often migrate up faults and through rock pores until it </a:t>
            </a:r>
            <a:r>
              <a:rPr lang="en-US" sz="1200" dirty="0" smtClean="0">
                <a:solidFill>
                  <a:srgbClr val="1F497D"/>
                </a:solidFill>
              </a:rPr>
              <a:t>is</a:t>
            </a:r>
            <a:endParaRPr lang="en-US" sz="1200" dirty="0">
              <a:solidFill>
                <a:srgbClr val="1F497D"/>
              </a:solidFill>
            </a:endParaRPr>
          </a:p>
        </p:txBody>
      </p:sp>
      <p:sp>
        <p:nvSpPr>
          <p:cNvPr id="10" name="Rectangle 9"/>
          <p:cNvSpPr/>
          <p:nvPr/>
        </p:nvSpPr>
        <p:spPr>
          <a:xfrm>
            <a:off x="-219291" y="168674"/>
            <a:ext cx="4495476" cy="438522"/>
          </a:xfrm>
          <a:prstGeom prst="rect">
            <a:avLst/>
          </a:prstGeom>
          <a:solidFill>
            <a:schemeClr val="bg2"/>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57201" y="209445"/>
            <a:ext cx="3745888" cy="369332"/>
          </a:xfrm>
          <a:prstGeom prst="rect">
            <a:avLst/>
          </a:prstGeom>
          <a:noFill/>
        </p:spPr>
        <p:txBody>
          <a:bodyPr wrap="square" rtlCol="0">
            <a:spAutoFit/>
          </a:bodyPr>
          <a:lstStyle/>
          <a:p>
            <a:r>
              <a:rPr lang="en-US" b="1" dirty="0" smtClean="0"/>
              <a:t>FINDING THE RIGHT GEOLOGY</a:t>
            </a:r>
            <a:endParaRPr lang="en-US" b="1" dirty="0"/>
          </a:p>
        </p:txBody>
      </p:sp>
      <p:sp>
        <p:nvSpPr>
          <p:cNvPr id="12" name="TextBox 11"/>
          <p:cNvSpPr txBox="1"/>
          <p:nvPr/>
        </p:nvSpPr>
        <p:spPr>
          <a:xfrm>
            <a:off x="4124634" y="728684"/>
            <a:ext cx="4832411" cy="1384995"/>
          </a:xfrm>
          <a:prstGeom prst="rect">
            <a:avLst/>
          </a:prstGeom>
          <a:noFill/>
        </p:spPr>
        <p:txBody>
          <a:bodyPr wrap="square" numCol="1" spcCol="182880" rtlCol="0">
            <a:spAutoFit/>
          </a:bodyPr>
          <a:lstStyle/>
          <a:p>
            <a:r>
              <a:rPr lang="en-US" sz="1200" dirty="0">
                <a:solidFill>
                  <a:srgbClr val="1F497D"/>
                </a:solidFill>
              </a:rPr>
              <a:t>because they were essentially the only types of deposits commercially developed over the first 100 years of oil production.</a:t>
            </a:r>
          </a:p>
          <a:p>
            <a:r>
              <a:rPr lang="en-US" sz="1200" dirty="0">
                <a:solidFill>
                  <a:srgbClr val="1F497D"/>
                </a:solidFill>
              </a:rPr>
              <a:t>The Energy Information Administration defines conventional natural</a:t>
            </a:r>
          </a:p>
          <a:p>
            <a:r>
              <a:rPr lang="en-US" sz="1200" dirty="0">
                <a:solidFill>
                  <a:srgbClr val="1F497D"/>
                </a:solidFill>
              </a:rPr>
              <a:t>gas as that produced by a well drilled into a geologic formation in which the reservoir and fluid characteristics permit the gas to readily flow to the wellbore.</a:t>
            </a:r>
          </a:p>
          <a:p>
            <a:endParaRPr lang="en-US" sz="1200" dirty="0">
              <a:solidFill>
                <a:srgbClr val="1F497D"/>
              </a:solidFill>
            </a:endParaRPr>
          </a:p>
        </p:txBody>
      </p:sp>
      <p:sp>
        <p:nvSpPr>
          <p:cNvPr id="13" name="TextBox 12"/>
          <p:cNvSpPr txBox="1"/>
          <p:nvPr/>
        </p:nvSpPr>
        <p:spPr>
          <a:xfrm>
            <a:off x="457201" y="2010571"/>
            <a:ext cx="3387954" cy="830997"/>
          </a:xfrm>
          <a:prstGeom prst="rect">
            <a:avLst/>
          </a:prstGeom>
          <a:noFill/>
        </p:spPr>
        <p:txBody>
          <a:bodyPr wrap="square" numCol="1" spcCol="182880" rtlCol="0">
            <a:spAutoFit/>
          </a:bodyPr>
          <a:lstStyle/>
          <a:p>
            <a:r>
              <a:rPr lang="en-US" sz="1200" dirty="0">
                <a:solidFill>
                  <a:srgbClr val="1F497D"/>
                </a:solidFill>
              </a:rPr>
              <a:t>trapped below impermeable rocks, and therefore cannot migrate farther. </a:t>
            </a:r>
            <a:endParaRPr lang="en-US" sz="1200" dirty="0" smtClean="0">
              <a:solidFill>
                <a:srgbClr val="1F497D"/>
              </a:solidFill>
            </a:endParaRPr>
          </a:p>
          <a:p>
            <a:r>
              <a:rPr lang="en-US" sz="1200" dirty="0" smtClean="0">
                <a:solidFill>
                  <a:srgbClr val="1F497D"/>
                </a:solidFill>
              </a:rPr>
              <a:t>These </a:t>
            </a:r>
            <a:r>
              <a:rPr lang="en-US" sz="1200" dirty="0">
                <a:solidFill>
                  <a:srgbClr val="1F497D"/>
                </a:solidFill>
              </a:rPr>
              <a:t>accumulations have </a:t>
            </a:r>
            <a:endParaRPr lang="en-US" sz="1200" dirty="0" smtClean="0">
              <a:solidFill>
                <a:srgbClr val="1F497D"/>
              </a:solidFill>
            </a:endParaRPr>
          </a:p>
          <a:p>
            <a:r>
              <a:rPr lang="en-US" sz="1200" dirty="0" smtClean="0">
                <a:solidFill>
                  <a:srgbClr val="1F497D"/>
                </a:solidFill>
              </a:rPr>
              <a:t>been </a:t>
            </a:r>
            <a:r>
              <a:rPr lang="en-US" sz="1200" dirty="0">
                <a:solidFill>
                  <a:srgbClr val="1F497D"/>
                </a:solidFill>
              </a:rPr>
              <a:t>called </a:t>
            </a:r>
            <a:r>
              <a:rPr lang="en-US" sz="1200" dirty="0" smtClean="0">
                <a:solidFill>
                  <a:srgbClr val="1F497D"/>
                </a:solidFill>
              </a:rPr>
              <a:t>“</a:t>
            </a:r>
            <a:r>
              <a:rPr lang="en-US" sz="1200" dirty="0">
                <a:solidFill>
                  <a:srgbClr val="1F497D"/>
                </a:solidFill>
              </a:rPr>
              <a:t>conventional,” </a:t>
            </a:r>
          </a:p>
        </p:txBody>
      </p:sp>
      <p:sp>
        <p:nvSpPr>
          <p:cNvPr id="14" name="TextBox 13"/>
          <p:cNvSpPr txBox="1"/>
          <p:nvPr/>
        </p:nvSpPr>
        <p:spPr>
          <a:xfrm>
            <a:off x="4124634" y="1820365"/>
            <a:ext cx="4562164" cy="276999"/>
          </a:xfrm>
          <a:prstGeom prst="rect">
            <a:avLst/>
          </a:prstGeom>
          <a:noFill/>
        </p:spPr>
        <p:txBody>
          <a:bodyPr wrap="square" numCol="1" spcCol="182880" rtlCol="0">
            <a:spAutoFit/>
          </a:bodyPr>
          <a:lstStyle/>
          <a:p>
            <a:r>
              <a:rPr lang="en-US" sz="1200" dirty="0">
                <a:solidFill>
                  <a:srgbClr val="1F497D"/>
                </a:solidFill>
              </a:rPr>
              <a:t>Unconventional oil and natural gas deposits, including </a:t>
            </a:r>
            <a:r>
              <a:rPr lang="en-US" sz="1200" dirty="0" smtClean="0">
                <a:solidFill>
                  <a:srgbClr val="1F497D"/>
                </a:solidFill>
              </a:rPr>
              <a:t>gas and</a:t>
            </a:r>
            <a:endParaRPr lang="en-US" sz="1200" dirty="0">
              <a:solidFill>
                <a:srgbClr val="1F497D"/>
              </a:solidFill>
            </a:endParaRPr>
          </a:p>
        </p:txBody>
      </p:sp>
      <p:sp>
        <p:nvSpPr>
          <p:cNvPr id="15" name="TextBox 14"/>
          <p:cNvSpPr txBox="1"/>
          <p:nvPr/>
        </p:nvSpPr>
        <p:spPr>
          <a:xfrm>
            <a:off x="4140116" y="2015250"/>
            <a:ext cx="3028148" cy="1200329"/>
          </a:xfrm>
          <a:prstGeom prst="rect">
            <a:avLst/>
          </a:prstGeom>
          <a:noFill/>
        </p:spPr>
        <p:txBody>
          <a:bodyPr wrap="square" numCol="1" spcCol="182880" rtlCol="0">
            <a:spAutoFit/>
          </a:bodyPr>
          <a:lstStyle/>
          <a:p>
            <a:r>
              <a:rPr lang="en-US" sz="1200" dirty="0">
                <a:solidFill>
                  <a:srgbClr val="1F497D"/>
                </a:solidFill>
              </a:rPr>
              <a:t>oil-rich </a:t>
            </a:r>
            <a:r>
              <a:rPr lang="en-US" sz="1200" dirty="0" err="1">
                <a:solidFill>
                  <a:srgbClr val="1F497D"/>
                </a:solidFill>
              </a:rPr>
              <a:t>shales</a:t>
            </a:r>
            <a:r>
              <a:rPr lang="en-US" sz="1200" dirty="0">
                <a:solidFill>
                  <a:srgbClr val="1F497D"/>
                </a:solidFill>
              </a:rPr>
              <a:t>, tight-gas sands and </a:t>
            </a:r>
            <a:r>
              <a:rPr lang="en-US" sz="1200" dirty="0" err="1">
                <a:solidFill>
                  <a:srgbClr val="1F497D"/>
                </a:solidFill>
              </a:rPr>
              <a:t>coalbed</a:t>
            </a:r>
            <a:r>
              <a:rPr lang="en-US" sz="1200" dirty="0">
                <a:solidFill>
                  <a:srgbClr val="1F497D"/>
                </a:solidFill>
              </a:rPr>
              <a:t> methane, are geologically diverse – and despite the </a:t>
            </a:r>
            <a:r>
              <a:rPr lang="en-US" sz="1200" dirty="0" smtClean="0">
                <a:solidFill>
                  <a:srgbClr val="1F497D"/>
                </a:solidFill>
              </a:rPr>
              <a:t>name</a:t>
            </a:r>
          </a:p>
          <a:p>
            <a:r>
              <a:rPr lang="en-US" sz="1200" dirty="0" smtClean="0">
                <a:solidFill>
                  <a:srgbClr val="1F497D"/>
                </a:solidFill>
              </a:rPr>
              <a:t>“unconventional,” </a:t>
            </a:r>
            <a:r>
              <a:rPr lang="en-US" sz="1200" dirty="0">
                <a:solidFill>
                  <a:srgbClr val="1F497D"/>
                </a:solidFill>
              </a:rPr>
              <a:t>in reality they </a:t>
            </a:r>
            <a:endParaRPr lang="en-US" sz="1200" dirty="0" smtClean="0">
              <a:solidFill>
                <a:srgbClr val="1F497D"/>
              </a:solidFill>
            </a:endParaRPr>
          </a:p>
          <a:p>
            <a:r>
              <a:rPr lang="en-US" sz="1200" dirty="0" smtClean="0">
                <a:solidFill>
                  <a:srgbClr val="1F497D"/>
                </a:solidFill>
              </a:rPr>
              <a:t>are </a:t>
            </a:r>
            <a:r>
              <a:rPr lang="en-US" sz="1200" dirty="0">
                <a:solidFill>
                  <a:srgbClr val="1F497D"/>
                </a:solidFill>
              </a:rPr>
              <a:t>commonplace, </a:t>
            </a:r>
            <a:r>
              <a:rPr lang="en-US" sz="1200" dirty="0" smtClean="0">
                <a:solidFill>
                  <a:srgbClr val="1F497D"/>
                </a:solidFill>
              </a:rPr>
              <a:t>just not</a:t>
            </a:r>
          </a:p>
          <a:p>
            <a:r>
              <a:rPr lang="en-US" sz="1200" dirty="0" smtClean="0">
                <a:solidFill>
                  <a:srgbClr val="1F497D"/>
                </a:solidFill>
              </a:rPr>
              <a:t>conventional</a:t>
            </a:r>
            <a:r>
              <a:rPr lang="en-US" sz="1200" dirty="0">
                <a:solidFill>
                  <a:srgbClr val="1F497D"/>
                </a:solidFill>
              </a:rPr>
              <a:t>. </a:t>
            </a:r>
          </a:p>
        </p:txBody>
      </p:sp>
    </p:spTree>
    <p:extLst>
      <p:ext uri="{BB962C8B-B14F-4D97-AF65-F5344CB8AC3E}">
        <p14:creationId xmlns:p14="http://schemas.microsoft.com/office/powerpoint/2010/main" val="3468471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Background-Spread.png"/>
          <p:cNvPicPr>
            <a:picLocks noChangeAspect="1"/>
          </p:cNvPicPr>
          <p:nvPr/>
        </p:nvPicPr>
        <p:blipFill rotWithShape="1">
          <a:blip r:embed="rId3" cstate="email">
            <a:extLst>
              <a:ext uri="{28A0092B-C50C-407E-A947-70E740481C1C}">
                <a14:useLocalDpi xmlns:a14="http://schemas.microsoft.com/office/drawing/2010/main" val="0"/>
              </a:ext>
            </a:extLst>
          </a:blip>
          <a:srcRect l="35873" t="-328" b="3491"/>
          <a:stretch/>
        </p:blipFill>
        <p:spPr>
          <a:xfrm>
            <a:off x="0" y="496479"/>
            <a:ext cx="9144000" cy="4647021"/>
          </a:xfrm>
          <a:prstGeom prst="rect">
            <a:avLst/>
          </a:prstGeom>
        </p:spPr>
      </p:pic>
      <p:pic>
        <p:nvPicPr>
          <p:cNvPr id="5" name="Picture 4" descr="Background-Spread.png"/>
          <p:cNvPicPr>
            <a:picLocks noChangeAspect="1"/>
          </p:cNvPicPr>
          <p:nvPr/>
        </p:nvPicPr>
        <p:blipFill rotWithShape="1">
          <a:blip r:embed="rId4" cstate="email">
            <a:extLst>
              <a:ext uri="{28A0092B-C50C-407E-A947-70E740481C1C}">
                <a14:useLocalDpi xmlns:a14="http://schemas.microsoft.com/office/drawing/2010/main" val="0"/>
              </a:ext>
            </a:extLst>
          </a:blip>
          <a:srcRect l="35873" t="-327" b="71390"/>
          <a:stretch/>
        </p:blipFill>
        <p:spPr>
          <a:xfrm>
            <a:off x="0" y="-18273"/>
            <a:ext cx="9144000" cy="1726681"/>
          </a:xfrm>
          <a:prstGeom prst="rect">
            <a:avLst/>
          </a:prstGeom>
        </p:spPr>
      </p:pic>
      <p:sp>
        <p:nvSpPr>
          <p:cNvPr id="10" name="Rectangle 9"/>
          <p:cNvSpPr/>
          <p:nvPr/>
        </p:nvSpPr>
        <p:spPr>
          <a:xfrm>
            <a:off x="-219291" y="168674"/>
            <a:ext cx="4495476" cy="438522"/>
          </a:xfrm>
          <a:prstGeom prst="rect">
            <a:avLst/>
          </a:prstGeom>
          <a:solidFill>
            <a:schemeClr val="bg2"/>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57201" y="209445"/>
            <a:ext cx="3745888" cy="369332"/>
          </a:xfrm>
          <a:prstGeom prst="rect">
            <a:avLst/>
          </a:prstGeom>
          <a:noFill/>
        </p:spPr>
        <p:txBody>
          <a:bodyPr wrap="square" rtlCol="0">
            <a:spAutoFit/>
          </a:bodyPr>
          <a:lstStyle/>
          <a:p>
            <a:r>
              <a:rPr lang="en-US" b="1" dirty="0" smtClean="0"/>
              <a:t>FINDING THE RIGHT GEOLOGY</a:t>
            </a:r>
            <a:endParaRPr lang="en-US" b="1" dirty="0"/>
          </a:p>
        </p:txBody>
      </p:sp>
      <p:sp>
        <p:nvSpPr>
          <p:cNvPr id="16" name="TextBox 15"/>
          <p:cNvSpPr txBox="1"/>
          <p:nvPr/>
        </p:nvSpPr>
        <p:spPr>
          <a:xfrm>
            <a:off x="457202" y="728796"/>
            <a:ext cx="5022437" cy="1384995"/>
          </a:xfrm>
          <a:prstGeom prst="rect">
            <a:avLst/>
          </a:prstGeom>
          <a:noFill/>
        </p:spPr>
        <p:txBody>
          <a:bodyPr wrap="square" numCol="1" spcCol="182880" rtlCol="0">
            <a:spAutoFit/>
          </a:bodyPr>
          <a:lstStyle/>
          <a:p>
            <a:r>
              <a:rPr lang="en-US" sz="1200" dirty="0">
                <a:solidFill>
                  <a:srgbClr val="1F497D"/>
                </a:solidFill>
              </a:rPr>
              <a:t>So, what are they?</a:t>
            </a:r>
          </a:p>
          <a:p>
            <a:r>
              <a:rPr lang="en-US" sz="1200" dirty="0">
                <a:solidFill>
                  <a:srgbClr val="1F497D"/>
                </a:solidFill>
              </a:rPr>
              <a:t>Unconventional resources have been defined as hydrocarbon reservoirs that have low permeability and porosity – in other words, difficult to produce</a:t>
            </a:r>
            <a:r>
              <a:rPr lang="en-US" sz="1200" dirty="0" smtClean="0">
                <a:solidFill>
                  <a:srgbClr val="1F497D"/>
                </a:solidFill>
              </a:rPr>
              <a:t>.</a:t>
            </a:r>
          </a:p>
          <a:p>
            <a:r>
              <a:rPr lang="en-US" sz="1200" dirty="0">
                <a:solidFill>
                  <a:srgbClr val="1F497D"/>
                </a:solidFill>
              </a:rPr>
              <a:t>That’s why unconventional resources often require special drilling and recovery methods, including hydraulic fracturing. </a:t>
            </a:r>
          </a:p>
          <a:p>
            <a:endParaRPr lang="en-US" sz="1200" dirty="0">
              <a:solidFill>
                <a:srgbClr val="1F497D"/>
              </a:solidFill>
            </a:endParaRPr>
          </a:p>
        </p:txBody>
      </p:sp>
    </p:spTree>
    <p:extLst>
      <p:ext uri="{BB962C8B-B14F-4D97-AF65-F5344CB8AC3E}">
        <p14:creationId xmlns:p14="http://schemas.microsoft.com/office/powerpoint/2010/main" val="688977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Background-Spread.png"/>
          <p:cNvPicPr>
            <a:picLocks noChangeAspect="1"/>
          </p:cNvPicPr>
          <p:nvPr/>
        </p:nvPicPr>
        <p:blipFill rotWithShape="1">
          <a:blip r:embed="rId3" cstate="email">
            <a:extLst>
              <a:ext uri="{28A0092B-C50C-407E-A947-70E740481C1C}">
                <a14:useLocalDpi xmlns:a14="http://schemas.microsoft.com/office/drawing/2010/main" val="0"/>
              </a:ext>
            </a:extLst>
          </a:blip>
          <a:srcRect l="35873" t="-328" b="3491"/>
          <a:stretch/>
        </p:blipFill>
        <p:spPr>
          <a:xfrm>
            <a:off x="0" y="496479"/>
            <a:ext cx="9144000" cy="4647021"/>
          </a:xfrm>
          <a:prstGeom prst="rect">
            <a:avLst/>
          </a:prstGeom>
        </p:spPr>
      </p:pic>
      <p:pic>
        <p:nvPicPr>
          <p:cNvPr id="5" name="Picture 4" descr="Background-Spread.png"/>
          <p:cNvPicPr>
            <a:picLocks noChangeAspect="1"/>
          </p:cNvPicPr>
          <p:nvPr/>
        </p:nvPicPr>
        <p:blipFill rotWithShape="1">
          <a:blip r:embed="rId4" cstate="email">
            <a:extLst>
              <a:ext uri="{28A0092B-C50C-407E-A947-70E740481C1C}">
                <a14:useLocalDpi xmlns:a14="http://schemas.microsoft.com/office/drawing/2010/main" val="0"/>
              </a:ext>
            </a:extLst>
          </a:blip>
          <a:srcRect l="35873" t="-327" b="71390"/>
          <a:stretch/>
        </p:blipFill>
        <p:spPr>
          <a:xfrm>
            <a:off x="0" y="-18273"/>
            <a:ext cx="9144000" cy="1726681"/>
          </a:xfrm>
          <a:prstGeom prst="rect">
            <a:avLst/>
          </a:prstGeom>
        </p:spPr>
      </p:pic>
      <p:sp>
        <p:nvSpPr>
          <p:cNvPr id="9" name="TextBox 8"/>
          <p:cNvSpPr txBox="1"/>
          <p:nvPr/>
        </p:nvSpPr>
        <p:spPr>
          <a:xfrm>
            <a:off x="457200" y="692745"/>
            <a:ext cx="6727476" cy="830997"/>
          </a:xfrm>
          <a:prstGeom prst="rect">
            <a:avLst/>
          </a:prstGeom>
          <a:noFill/>
        </p:spPr>
        <p:txBody>
          <a:bodyPr wrap="square" numCol="1" spcCol="182880" rtlCol="0">
            <a:spAutoFit/>
          </a:bodyPr>
          <a:lstStyle/>
          <a:p>
            <a:r>
              <a:rPr lang="en-US" sz="1200" dirty="0">
                <a:solidFill>
                  <a:srgbClr val="1F497D"/>
                </a:solidFill>
              </a:rPr>
              <a:t>Leasing Allows Exploration and Production on a Tract of Land  </a:t>
            </a:r>
          </a:p>
          <a:p>
            <a:r>
              <a:rPr lang="en-US" sz="1200" dirty="0">
                <a:solidFill>
                  <a:srgbClr val="1F497D"/>
                </a:solidFill>
              </a:rPr>
              <a:t>If the geology of a location appears favorable for oil and natural gas accumulations, a company’s next move is to lease or purchase the right to explore on that location, with the goal of developing any oil or natural gas resources found there</a:t>
            </a:r>
            <a:r>
              <a:rPr lang="en-US" sz="1200" dirty="0" smtClean="0">
                <a:solidFill>
                  <a:srgbClr val="1F497D"/>
                </a:solidFill>
              </a:rPr>
              <a:t>:</a:t>
            </a:r>
            <a:endParaRPr lang="en-US" sz="1200" dirty="0">
              <a:solidFill>
                <a:srgbClr val="1F497D"/>
              </a:solidFill>
            </a:endParaRPr>
          </a:p>
        </p:txBody>
      </p:sp>
      <p:sp>
        <p:nvSpPr>
          <p:cNvPr id="10" name="Rectangle 9"/>
          <p:cNvSpPr/>
          <p:nvPr/>
        </p:nvSpPr>
        <p:spPr>
          <a:xfrm>
            <a:off x="-219291" y="168674"/>
            <a:ext cx="2055962" cy="438522"/>
          </a:xfrm>
          <a:prstGeom prst="rect">
            <a:avLst/>
          </a:prstGeom>
          <a:solidFill>
            <a:schemeClr val="bg2"/>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57201" y="209445"/>
            <a:ext cx="1379470" cy="369332"/>
          </a:xfrm>
          <a:prstGeom prst="rect">
            <a:avLst/>
          </a:prstGeom>
          <a:noFill/>
        </p:spPr>
        <p:txBody>
          <a:bodyPr wrap="square" rtlCol="0">
            <a:spAutoFit/>
          </a:bodyPr>
          <a:lstStyle/>
          <a:p>
            <a:r>
              <a:rPr lang="en-US" b="1" dirty="0" smtClean="0"/>
              <a:t>LEASING</a:t>
            </a:r>
            <a:endParaRPr lang="en-US" b="1" dirty="0"/>
          </a:p>
        </p:txBody>
      </p:sp>
      <p:sp>
        <p:nvSpPr>
          <p:cNvPr id="12" name="TextBox 11"/>
          <p:cNvSpPr txBox="1"/>
          <p:nvPr/>
        </p:nvSpPr>
        <p:spPr>
          <a:xfrm>
            <a:off x="467695" y="1549831"/>
            <a:ext cx="2377953" cy="1015663"/>
          </a:xfrm>
          <a:prstGeom prst="rect">
            <a:avLst/>
          </a:prstGeom>
          <a:noFill/>
        </p:spPr>
        <p:txBody>
          <a:bodyPr wrap="square" numCol="1" spcCol="182880" rtlCol="0">
            <a:spAutoFit/>
          </a:bodyPr>
          <a:lstStyle/>
          <a:p>
            <a:pPr marL="182880" indent="-182880">
              <a:buFont typeface="Arial"/>
              <a:buChar char="•"/>
            </a:pPr>
            <a:r>
              <a:rPr lang="en-US" sz="1200" dirty="0">
                <a:solidFill>
                  <a:schemeClr val="bg2"/>
                </a:solidFill>
              </a:rPr>
              <a:t>For private property, explorers can directly enter lease or purchase agreements with private landholders to explore on their land</a:t>
            </a:r>
            <a:r>
              <a:rPr lang="en-US" sz="1200" dirty="0" smtClean="0">
                <a:solidFill>
                  <a:schemeClr val="bg2"/>
                </a:solidFill>
              </a:rPr>
              <a:t>.</a:t>
            </a:r>
            <a:endParaRPr lang="en-US" sz="1200" dirty="0">
              <a:solidFill>
                <a:schemeClr val="bg2"/>
              </a:solidFill>
            </a:endParaRPr>
          </a:p>
        </p:txBody>
      </p:sp>
      <p:sp>
        <p:nvSpPr>
          <p:cNvPr id="13" name="TextBox 12"/>
          <p:cNvSpPr txBox="1"/>
          <p:nvPr/>
        </p:nvSpPr>
        <p:spPr>
          <a:xfrm>
            <a:off x="2869171" y="1539334"/>
            <a:ext cx="3186655" cy="1569660"/>
          </a:xfrm>
          <a:prstGeom prst="rect">
            <a:avLst/>
          </a:prstGeom>
          <a:noFill/>
        </p:spPr>
        <p:txBody>
          <a:bodyPr wrap="square" numCol="1" spcCol="182880" rtlCol="0">
            <a:spAutoFit/>
          </a:bodyPr>
          <a:lstStyle/>
          <a:p>
            <a:pPr marL="182880" indent="-182880">
              <a:buFont typeface="Arial"/>
              <a:buChar char="•"/>
            </a:pPr>
            <a:r>
              <a:rPr lang="en-US" sz="1200" dirty="0">
                <a:solidFill>
                  <a:schemeClr val="bg2"/>
                </a:solidFill>
              </a:rPr>
              <a:t>Local and state lands are administered by the appropriate local entity</a:t>
            </a:r>
            <a:r>
              <a:rPr lang="en-US" sz="1200" dirty="0" smtClean="0">
                <a:solidFill>
                  <a:schemeClr val="bg2"/>
                </a:solidFill>
              </a:rPr>
              <a:t>.</a:t>
            </a:r>
          </a:p>
          <a:p>
            <a:pPr marL="182880" indent="-182880">
              <a:buFont typeface="Arial"/>
              <a:buChar char="•"/>
            </a:pPr>
            <a:r>
              <a:rPr lang="en-US" sz="1200" dirty="0">
                <a:solidFill>
                  <a:schemeClr val="bg2"/>
                </a:solidFill>
              </a:rPr>
              <a:t>Federal land leases are administered by the Department of Interior’s Bureau of Land Management (BLM, onshore) and Bureau of Ocean Energy Management (BOEM, offshore).</a:t>
            </a:r>
          </a:p>
          <a:p>
            <a:pPr marL="182880" indent="-182880">
              <a:buFont typeface="Arial"/>
              <a:buChar char="•"/>
            </a:pPr>
            <a:endParaRPr lang="en-US" sz="1200" dirty="0">
              <a:solidFill>
                <a:schemeClr val="bg2"/>
              </a:solidFill>
            </a:endParaRPr>
          </a:p>
        </p:txBody>
      </p:sp>
      <p:sp>
        <p:nvSpPr>
          <p:cNvPr id="15" name="TextBox 14"/>
          <p:cNvSpPr txBox="1"/>
          <p:nvPr/>
        </p:nvSpPr>
        <p:spPr>
          <a:xfrm>
            <a:off x="6061677" y="1528837"/>
            <a:ext cx="2932765" cy="830997"/>
          </a:xfrm>
          <a:prstGeom prst="rect">
            <a:avLst/>
          </a:prstGeom>
          <a:noFill/>
        </p:spPr>
        <p:txBody>
          <a:bodyPr wrap="square" numCol="1" spcCol="182880" rtlCol="0">
            <a:spAutoFit/>
          </a:bodyPr>
          <a:lstStyle/>
          <a:p>
            <a:pPr marL="182880" indent="-182880">
              <a:buFont typeface="Arial"/>
              <a:buChar char="•"/>
            </a:pPr>
            <a:r>
              <a:rPr lang="en-US" sz="1200" dirty="0">
                <a:solidFill>
                  <a:schemeClr val="bg2"/>
                </a:solidFill>
              </a:rPr>
              <a:t>For Native American-owned property, a tribe or the BLM may administer tribal lands.</a:t>
            </a:r>
          </a:p>
          <a:p>
            <a:endParaRPr lang="en-US" sz="1200" dirty="0">
              <a:solidFill>
                <a:schemeClr val="bg2"/>
              </a:solidFill>
            </a:endParaRPr>
          </a:p>
        </p:txBody>
      </p:sp>
    </p:spTree>
    <p:extLst>
      <p:ext uri="{BB962C8B-B14F-4D97-AF65-F5344CB8AC3E}">
        <p14:creationId xmlns:p14="http://schemas.microsoft.com/office/powerpoint/2010/main" val="3115614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Background-Spread.png"/>
          <p:cNvPicPr>
            <a:picLocks noChangeAspect="1"/>
          </p:cNvPicPr>
          <p:nvPr/>
        </p:nvPicPr>
        <p:blipFill rotWithShape="1">
          <a:blip r:embed="rId3" cstate="email">
            <a:extLst>
              <a:ext uri="{28A0092B-C50C-407E-A947-70E740481C1C}">
                <a14:useLocalDpi xmlns:a14="http://schemas.microsoft.com/office/drawing/2010/main" val="0"/>
              </a:ext>
            </a:extLst>
          </a:blip>
          <a:srcRect l="35873" t="-328" b="3491"/>
          <a:stretch/>
        </p:blipFill>
        <p:spPr>
          <a:xfrm>
            <a:off x="0" y="496479"/>
            <a:ext cx="9144000" cy="4647021"/>
          </a:xfrm>
          <a:prstGeom prst="rect">
            <a:avLst/>
          </a:prstGeom>
        </p:spPr>
      </p:pic>
      <p:pic>
        <p:nvPicPr>
          <p:cNvPr id="5" name="Picture 4" descr="Background-Spread.png"/>
          <p:cNvPicPr>
            <a:picLocks noChangeAspect="1"/>
          </p:cNvPicPr>
          <p:nvPr/>
        </p:nvPicPr>
        <p:blipFill rotWithShape="1">
          <a:blip r:embed="rId4" cstate="email">
            <a:extLst>
              <a:ext uri="{28A0092B-C50C-407E-A947-70E740481C1C}">
                <a14:useLocalDpi xmlns:a14="http://schemas.microsoft.com/office/drawing/2010/main" val="0"/>
              </a:ext>
            </a:extLst>
          </a:blip>
          <a:srcRect l="35873" t="-327" b="71390"/>
          <a:stretch/>
        </p:blipFill>
        <p:spPr>
          <a:xfrm>
            <a:off x="0" y="-18273"/>
            <a:ext cx="9144000" cy="1726681"/>
          </a:xfrm>
          <a:prstGeom prst="rect">
            <a:avLst/>
          </a:prstGeom>
        </p:spPr>
      </p:pic>
      <p:sp>
        <p:nvSpPr>
          <p:cNvPr id="10" name="Rectangle 9"/>
          <p:cNvSpPr/>
          <p:nvPr/>
        </p:nvSpPr>
        <p:spPr>
          <a:xfrm>
            <a:off x="-219291" y="196082"/>
            <a:ext cx="2055962" cy="438522"/>
          </a:xfrm>
          <a:prstGeom prst="rect">
            <a:avLst/>
          </a:prstGeom>
          <a:solidFill>
            <a:schemeClr val="bg2"/>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57201" y="236853"/>
            <a:ext cx="1379470" cy="369332"/>
          </a:xfrm>
          <a:prstGeom prst="rect">
            <a:avLst/>
          </a:prstGeom>
          <a:noFill/>
        </p:spPr>
        <p:txBody>
          <a:bodyPr wrap="square" rtlCol="0">
            <a:spAutoFit/>
          </a:bodyPr>
          <a:lstStyle/>
          <a:p>
            <a:r>
              <a:rPr lang="en-US" b="1" dirty="0" smtClean="0"/>
              <a:t>LEASING</a:t>
            </a:r>
            <a:endParaRPr lang="en-US" b="1" dirty="0"/>
          </a:p>
        </p:txBody>
      </p:sp>
      <p:sp>
        <p:nvSpPr>
          <p:cNvPr id="16" name="TextBox 15"/>
          <p:cNvSpPr txBox="1"/>
          <p:nvPr/>
        </p:nvSpPr>
        <p:spPr>
          <a:xfrm>
            <a:off x="425717" y="781520"/>
            <a:ext cx="3960346" cy="1015663"/>
          </a:xfrm>
          <a:prstGeom prst="rect">
            <a:avLst/>
          </a:prstGeom>
          <a:noFill/>
        </p:spPr>
        <p:txBody>
          <a:bodyPr wrap="square" numCol="1" spcCol="182880" rtlCol="0">
            <a:spAutoFit/>
          </a:bodyPr>
          <a:lstStyle/>
          <a:p>
            <a:r>
              <a:rPr lang="en-US" sz="1200" dirty="0">
                <a:solidFill>
                  <a:srgbClr val="1F497D"/>
                </a:solidFill>
              </a:rPr>
              <a:t>Not all geologically suitable land is available for leasing – including large tracts of federal land, both onshore and offshore. Offshore Florida, California, Oregon and Washington, and parks, wilderness and national monuments are closed to petroleum activities</a:t>
            </a:r>
            <a:r>
              <a:rPr lang="en-US" sz="1200" dirty="0" smtClean="0">
                <a:solidFill>
                  <a:srgbClr val="1F497D"/>
                </a:solidFill>
              </a:rPr>
              <a:t>.</a:t>
            </a:r>
            <a:endParaRPr lang="en-US" sz="1200" dirty="0">
              <a:solidFill>
                <a:srgbClr val="1F497D"/>
              </a:solidFill>
            </a:endParaRPr>
          </a:p>
        </p:txBody>
      </p:sp>
      <p:sp>
        <p:nvSpPr>
          <p:cNvPr id="14" name="TextBox 13"/>
          <p:cNvSpPr txBox="1"/>
          <p:nvPr/>
        </p:nvSpPr>
        <p:spPr>
          <a:xfrm>
            <a:off x="4386063" y="781840"/>
            <a:ext cx="3574700" cy="1015663"/>
          </a:xfrm>
          <a:prstGeom prst="rect">
            <a:avLst/>
          </a:prstGeom>
          <a:noFill/>
        </p:spPr>
        <p:txBody>
          <a:bodyPr wrap="square" numCol="1" spcCol="182880" rtlCol="0">
            <a:spAutoFit/>
          </a:bodyPr>
          <a:lstStyle/>
          <a:p>
            <a:r>
              <a:rPr lang="en-US" sz="1200" dirty="0" smtClean="0">
                <a:solidFill>
                  <a:srgbClr val="1F497D"/>
                </a:solidFill>
              </a:rPr>
              <a:t>Environmentally </a:t>
            </a:r>
            <a:r>
              <a:rPr lang="en-US" sz="1200" dirty="0">
                <a:solidFill>
                  <a:srgbClr val="1F497D"/>
                </a:solidFill>
              </a:rPr>
              <a:t>sensitive areas may also be.</a:t>
            </a:r>
          </a:p>
          <a:p>
            <a:r>
              <a:rPr lang="en-US" sz="1200" dirty="0" smtClean="0">
                <a:solidFill>
                  <a:srgbClr val="1F497D"/>
                </a:solidFill>
              </a:rPr>
              <a:t>excluded </a:t>
            </a:r>
            <a:r>
              <a:rPr lang="en-US" sz="1200" dirty="0">
                <a:solidFill>
                  <a:srgbClr val="1F497D"/>
                </a:solidFill>
              </a:rPr>
              <a:t>from oil and natural gas operations, </a:t>
            </a:r>
            <a:r>
              <a:rPr lang="en-US" sz="1200" dirty="0" smtClean="0">
                <a:solidFill>
                  <a:srgbClr val="1F497D"/>
                </a:solidFill>
              </a:rPr>
              <a:t>or operations </a:t>
            </a:r>
            <a:r>
              <a:rPr lang="en-US" sz="1200" dirty="0">
                <a:solidFill>
                  <a:srgbClr val="1F497D"/>
                </a:solidFill>
              </a:rPr>
              <a:t>may be </a:t>
            </a:r>
            <a:r>
              <a:rPr lang="en-US" sz="1200" dirty="0" smtClean="0">
                <a:solidFill>
                  <a:srgbClr val="1F497D"/>
                </a:solidFill>
              </a:rPr>
              <a:t>restricted </a:t>
            </a:r>
            <a:r>
              <a:rPr lang="en-US" sz="1200" dirty="0">
                <a:solidFill>
                  <a:srgbClr val="1F497D"/>
                </a:solidFill>
              </a:rPr>
              <a:t>to certain </a:t>
            </a:r>
            <a:r>
              <a:rPr lang="en-US" sz="1200" dirty="0" smtClean="0">
                <a:solidFill>
                  <a:srgbClr val="1F497D"/>
                </a:solidFill>
              </a:rPr>
              <a:t>times of </a:t>
            </a:r>
            <a:r>
              <a:rPr lang="en-US" sz="1200" dirty="0">
                <a:solidFill>
                  <a:srgbClr val="1F497D"/>
                </a:solidFill>
              </a:rPr>
              <a:t>the year </a:t>
            </a:r>
            <a:r>
              <a:rPr lang="en-US" sz="1200" dirty="0" smtClean="0">
                <a:solidFill>
                  <a:srgbClr val="1F497D"/>
                </a:solidFill>
              </a:rPr>
              <a:t>to</a:t>
            </a:r>
          </a:p>
          <a:p>
            <a:r>
              <a:rPr lang="en-US" sz="1200" dirty="0" smtClean="0">
                <a:solidFill>
                  <a:srgbClr val="1F497D"/>
                </a:solidFill>
              </a:rPr>
              <a:t>protect wildlife</a:t>
            </a:r>
            <a:r>
              <a:rPr lang="en-US" sz="1200" dirty="0">
                <a:solidFill>
                  <a:srgbClr val="1F497D"/>
                </a:solidFill>
              </a:rPr>
              <a:t>.</a:t>
            </a:r>
          </a:p>
        </p:txBody>
      </p:sp>
      <p:pic>
        <p:nvPicPr>
          <p:cNvPr id="3" name="Picture 2" descr="Oil-Education-06.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610200" y="2097179"/>
            <a:ext cx="1301755" cy="1555755"/>
          </a:xfrm>
          <a:prstGeom prst="rect">
            <a:avLst/>
          </a:prstGeom>
        </p:spPr>
      </p:pic>
    </p:spTree>
    <p:extLst>
      <p:ext uri="{BB962C8B-B14F-4D97-AF65-F5344CB8AC3E}">
        <p14:creationId xmlns:p14="http://schemas.microsoft.com/office/powerpoint/2010/main" val="37170171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Background-Spread.png"/>
          <p:cNvPicPr>
            <a:picLocks noChangeAspect="1"/>
          </p:cNvPicPr>
          <p:nvPr/>
        </p:nvPicPr>
        <p:blipFill rotWithShape="1">
          <a:blip r:embed="rId3" cstate="email">
            <a:extLst>
              <a:ext uri="{28A0092B-C50C-407E-A947-70E740481C1C}">
                <a14:useLocalDpi xmlns:a14="http://schemas.microsoft.com/office/drawing/2010/main" val="0"/>
              </a:ext>
            </a:extLst>
          </a:blip>
          <a:srcRect l="35873" t="-328" b="3491"/>
          <a:stretch/>
        </p:blipFill>
        <p:spPr>
          <a:xfrm>
            <a:off x="0" y="496479"/>
            <a:ext cx="9144000" cy="4647021"/>
          </a:xfrm>
          <a:prstGeom prst="rect">
            <a:avLst/>
          </a:prstGeom>
        </p:spPr>
      </p:pic>
      <p:pic>
        <p:nvPicPr>
          <p:cNvPr id="5" name="Picture 4" descr="Background-Spread.png"/>
          <p:cNvPicPr>
            <a:picLocks noChangeAspect="1"/>
          </p:cNvPicPr>
          <p:nvPr/>
        </p:nvPicPr>
        <p:blipFill rotWithShape="1">
          <a:blip r:embed="rId4" cstate="email">
            <a:extLst>
              <a:ext uri="{28A0092B-C50C-407E-A947-70E740481C1C}">
                <a14:useLocalDpi xmlns:a14="http://schemas.microsoft.com/office/drawing/2010/main" val="0"/>
              </a:ext>
            </a:extLst>
          </a:blip>
          <a:srcRect l="35873" t="-327" b="71390"/>
          <a:stretch/>
        </p:blipFill>
        <p:spPr>
          <a:xfrm>
            <a:off x="0" y="-18273"/>
            <a:ext cx="9144000" cy="1726681"/>
          </a:xfrm>
          <a:prstGeom prst="rect">
            <a:avLst/>
          </a:prstGeom>
        </p:spPr>
      </p:pic>
      <p:sp>
        <p:nvSpPr>
          <p:cNvPr id="10" name="Rectangle 9"/>
          <p:cNvSpPr/>
          <p:nvPr/>
        </p:nvSpPr>
        <p:spPr>
          <a:xfrm>
            <a:off x="-219292" y="196082"/>
            <a:ext cx="3462329" cy="438522"/>
          </a:xfrm>
          <a:prstGeom prst="rect">
            <a:avLst/>
          </a:prstGeom>
          <a:solidFill>
            <a:schemeClr val="bg2"/>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57200" y="236853"/>
            <a:ext cx="2785837" cy="369332"/>
          </a:xfrm>
          <a:prstGeom prst="rect">
            <a:avLst/>
          </a:prstGeom>
          <a:noFill/>
        </p:spPr>
        <p:txBody>
          <a:bodyPr wrap="square" rtlCol="0">
            <a:spAutoFit/>
          </a:bodyPr>
          <a:lstStyle/>
          <a:p>
            <a:r>
              <a:rPr lang="en-US" b="1" dirty="0" smtClean="0"/>
              <a:t>GEOLOGIC ANALYSIS</a:t>
            </a:r>
            <a:endParaRPr lang="en-US" b="1" dirty="0"/>
          </a:p>
        </p:txBody>
      </p:sp>
      <p:sp>
        <p:nvSpPr>
          <p:cNvPr id="16" name="TextBox 15"/>
          <p:cNvSpPr txBox="1"/>
          <p:nvPr/>
        </p:nvSpPr>
        <p:spPr>
          <a:xfrm>
            <a:off x="425717" y="739279"/>
            <a:ext cx="3709418" cy="1384995"/>
          </a:xfrm>
          <a:prstGeom prst="rect">
            <a:avLst/>
          </a:prstGeom>
          <a:noFill/>
        </p:spPr>
        <p:txBody>
          <a:bodyPr wrap="square" numCol="1" spcCol="182880" rtlCol="0">
            <a:spAutoFit/>
          </a:bodyPr>
          <a:lstStyle/>
          <a:p>
            <a:r>
              <a:rPr lang="en-US" sz="1200" dirty="0">
                <a:solidFill>
                  <a:srgbClr val="1F497D"/>
                </a:solidFill>
              </a:rPr>
              <a:t>When preparing a lease bid, geologists will obtain data over their area of interest, including information obtained from wells previously drilled in the area</a:t>
            </a:r>
            <a:r>
              <a:rPr lang="en-US" sz="1200" dirty="0" smtClean="0">
                <a:solidFill>
                  <a:srgbClr val="1F497D"/>
                </a:solidFill>
              </a:rPr>
              <a:t>.</a:t>
            </a:r>
          </a:p>
          <a:p>
            <a:r>
              <a:rPr lang="en-US" sz="1200" dirty="0">
                <a:solidFill>
                  <a:srgbClr val="1F497D"/>
                </a:solidFill>
              </a:rPr>
              <a:t>One type of data is seismic, where geophysicists use sound waves to create an image of what’s below the earth’s surface.  </a:t>
            </a:r>
          </a:p>
          <a:p>
            <a:r>
              <a:rPr lang="en-US" sz="1200" dirty="0">
                <a:solidFill>
                  <a:srgbClr val="1F497D"/>
                </a:solidFill>
              </a:rPr>
              <a:t>Geoscientists evaluate these seismic (and other</a:t>
            </a:r>
            <a:r>
              <a:rPr lang="en-US" sz="1200" dirty="0" smtClean="0">
                <a:solidFill>
                  <a:srgbClr val="1F497D"/>
                </a:solidFill>
              </a:rPr>
              <a:t>)</a:t>
            </a:r>
            <a:endParaRPr lang="en-US" sz="1200" dirty="0">
              <a:solidFill>
                <a:srgbClr val="1F497D"/>
              </a:solidFill>
            </a:endParaRPr>
          </a:p>
        </p:txBody>
      </p:sp>
      <p:sp>
        <p:nvSpPr>
          <p:cNvPr id="6" name="Rectangle 5"/>
          <p:cNvSpPr/>
          <p:nvPr/>
        </p:nvSpPr>
        <p:spPr>
          <a:xfrm>
            <a:off x="425716" y="2007979"/>
            <a:ext cx="2103643" cy="646331"/>
          </a:xfrm>
          <a:prstGeom prst="rect">
            <a:avLst/>
          </a:prstGeom>
        </p:spPr>
        <p:txBody>
          <a:bodyPr wrap="square">
            <a:spAutoFit/>
          </a:bodyPr>
          <a:lstStyle/>
          <a:p>
            <a:r>
              <a:rPr lang="en-US" sz="1200" dirty="0">
                <a:solidFill>
                  <a:srgbClr val="1F497D"/>
                </a:solidFill>
              </a:rPr>
              <a:t>data, using their knowledge and experience to identify the specific </a:t>
            </a:r>
            <a:r>
              <a:rPr lang="en-US" sz="1200" dirty="0" smtClean="0">
                <a:solidFill>
                  <a:srgbClr val="1F497D"/>
                </a:solidFill>
              </a:rPr>
              <a:t>areas in a</a:t>
            </a:r>
            <a:endParaRPr lang="en-US" sz="1200" dirty="0">
              <a:solidFill>
                <a:srgbClr val="1F497D"/>
              </a:solidFill>
            </a:endParaRPr>
          </a:p>
        </p:txBody>
      </p:sp>
      <p:sp>
        <p:nvSpPr>
          <p:cNvPr id="12" name="Rectangle 11"/>
          <p:cNvSpPr/>
          <p:nvPr/>
        </p:nvSpPr>
        <p:spPr>
          <a:xfrm>
            <a:off x="425717" y="2522329"/>
            <a:ext cx="1788784" cy="646331"/>
          </a:xfrm>
          <a:prstGeom prst="rect">
            <a:avLst/>
          </a:prstGeom>
        </p:spPr>
        <p:txBody>
          <a:bodyPr wrap="square">
            <a:spAutoFit/>
          </a:bodyPr>
          <a:lstStyle/>
          <a:p>
            <a:r>
              <a:rPr lang="en-US" sz="1200" dirty="0">
                <a:solidFill>
                  <a:srgbClr val="1F497D"/>
                </a:solidFill>
              </a:rPr>
              <a:t>region that they believe have the highest likelihood of containing</a:t>
            </a:r>
          </a:p>
        </p:txBody>
      </p:sp>
      <p:sp>
        <p:nvSpPr>
          <p:cNvPr id="13" name="TextBox 12"/>
          <p:cNvSpPr txBox="1"/>
          <p:nvPr/>
        </p:nvSpPr>
        <p:spPr>
          <a:xfrm>
            <a:off x="4135135" y="739279"/>
            <a:ext cx="3709418" cy="1569660"/>
          </a:xfrm>
          <a:prstGeom prst="rect">
            <a:avLst/>
          </a:prstGeom>
          <a:noFill/>
        </p:spPr>
        <p:txBody>
          <a:bodyPr wrap="square" numCol="1" spcCol="182880" rtlCol="0">
            <a:spAutoFit/>
          </a:bodyPr>
          <a:lstStyle/>
          <a:p>
            <a:r>
              <a:rPr lang="en-US" sz="1200" dirty="0">
                <a:solidFill>
                  <a:srgbClr val="1F497D"/>
                </a:solidFill>
              </a:rPr>
              <a:t> oil and natural gas accumulations. Geoscientists are aided by supercomputers, which can merge seismic data with information from previously drilled wells into a detailed, three-dimensional panorama of the subsurface. </a:t>
            </a:r>
          </a:p>
          <a:p>
            <a:r>
              <a:rPr lang="en-US" sz="1200" dirty="0">
                <a:solidFill>
                  <a:srgbClr val="1F497D"/>
                </a:solidFill>
              </a:rPr>
              <a:t>Based on this exploration idea, a company then seeks to lease or purchase acreage to test that exploration idea</a:t>
            </a:r>
            <a:r>
              <a:rPr lang="en-US" sz="1200" dirty="0" smtClean="0">
                <a:solidFill>
                  <a:srgbClr val="1F497D"/>
                </a:solidFill>
              </a:rPr>
              <a:t>.</a:t>
            </a:r>
          </a:p>
        </p:txBody>
      </p:sp>
      <p:sp>
        <p:nvSpPr>
          <p:cNvPr id="7" name="Rectangle 6"/>
          <p:cNvSpPr/>
          <p:nvPr/>
        </p:nvSpPr>
        <p:spPr>
          <a:xfrm>
            <a:off x="4135134" y="2197023"/>
            <a:ext cx="2634311" cy="830997"/>
          </a:xfrm>
          <a:prstGeom prst="rect">
            <a:avLst/>
          </a:prstGeom>
        </p:spPr>
        <p:txBody>
          <a:bodyPr wrap="square">
            <a:spAutoFit/>
          </a:bodyPr>
          <a:lstStyle/>
          <a:p>
            <a:r>
              <a:rPr lang="en-US" sz="1200" dirty="0">
                <a:solidFill>
                  <a:srgbClr val="1F497D"/>
                </a:solidFill>
              </a:rPr>
              <a:t>On private land, the explorer negotiates directly with the surface and mineral rights owner to explore on their property.</a:t>
            </a:r>
          </a:p>
        </p:txBody>
      </p:sp>
    </p:spTree>
    <p:extLst>
      <p:ext uri="{BB962C8B-B14F-4D97-AF65-F5344CB8AC3E}">
        <p14:creationId xmlns:p14="http://schemas.microsoft.com/office/powerpoint/2010/main" val="3370149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Background-Spread.png"/>
          <p:cNvPicPr>
            <a:picLocks noChangeAspect="1"/>
          </p:cNvPicPr>
          <p:nvPr/>
        </p:nvPicPr>
        <p:blipFill rotWithShape="1">
          <a:blip r:embed="rId3" cstate="email">
            <a:extLst>
              <a:ext uri="{28A0092B-C50C-407E-A947-70E740481C1C}">
                <a14:useLocalDpi xmlns:a14="http://schemas.microsoft.com/office/drawing/2010/main" val="0"/>
              </a:ext>
            </a:extLst>
          </a:blip>
          <a:srcRect l="35873" t="-328" b="3491"/>
          <a:stretch/>
        </p:blipFill>
        <p:spPr>
          <a:xfrm>
            <a:off x="0" y="496479"/>
            <a:ext cx="9144000" cy="4647021"/>
          </a:xfrm>
          <a:prstGeom prst="rect">
            <a:avLst/>
          </a:prstGeom>
        </p:spPr>
      </p:pic>
      <p:pic>
        <p:nvPicPr>
          <p:cNvPr id="5" name="Picture 4" descr="Background-Spread.png"/>
          <p:cNvPicPr>
            <a:picLocks noChangeAspect="1"/>
          </p:cNvPicPr>
          <p:nvPr/>
        </p:nvPicPr>
        <p:blipFill rotWithShape="1">
          <a:blip r:embed="rId4" cstate="email">
            <a:extLst>
              <a:ext uri="{28A0092B-C50C-407E-A947-70E740481C1C}">
                <a14:useLocalDpi xmlns:a14="http://schemas.microsoft.com/office/drawing/2010/main" val="0"/>
              </a:ext>
            </a:extLst>
          </a:blip>
          <a:srcRect l="35873" t="-327" b="71390"/>
          <a:stretch/>
        </p:blipFill>
        <p:spPr>
          <a:xfrm>
            <a:off x="0" y="-18273"/>
            <a:ext cx="9144000" cy="1726681"/>
          </a:xfrm>
          <a:prstGeom prst="rect">
            <a:avLst/>
          </a:prstGeom>
        </p:spPr>
      </p:pic>
      <p:sp>
        <p:nvSpPr>
          <p:cNvPr id="10" name="Rectangle 9"/>
          <p:cNvSpPr/>
          <p:nvPr/>
        </p:nvSpPr>
        <p:spPr>
          <a:xfrm>
            <a:off x="-219292" y="196082"/>
            <a:ext cx="3462329" cy="438522"/>
          </a:xfrm>
          <a:prstGeom prst="rect">
            <a:avLst/>
          </a:prstGeom>
          <a:solidFill>
            <a:schemeClr val="bg2"/>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57200" y="236853"/>
            <a:ext cx="2785837" cy="369332"/>
          </a:xfrm>
          <a:prstGeom prst="rect">
            <a:avLst/>
          </a:prstGeom>
          <a:noFill/>
        </p:spPr>
        <p:txBody>
          <a:bodyPr wrap="square" rtlCol="0">
            <a:spAutoFit/>
          </a:bodyPr>
          <a:lstStyle/>
          <a:p>
            <a:r>
              <a:rPr lang="en-US" b="1" dirty="0" smtClean="0"/>
              <a:t>GEOLOGIC ANALYSIS</a:t>
            </a:r>
            <a:endParaRPr lang="en-US" b="1" dirty="0"/>
          </a:p>
        </p:txBody>
      </p:sp>
      <p:pic>
        <p:nvPicPr>
          <p:cNvPr id="9" name="Picture 8" descr="Oil-Education-01.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70725" y="2624235"/>
            <a:ext cx="5296032" cy="2267338"/>
          </a:xfrm>
          <a:prstGeom prst="rect">
            <a:avLst/>
          </a:prstGeom>
        </p:spPr>
      </p:pic>
      <p:sp>
        <p:nvSpPr>
          <p:cNvPr id="14" name="Rectangle 13"/>
          <p:cNvSpPr/>
          <p:nvPr/>
        </p:nvSpPr>
        <p:spPr>
          <a:xfrm>
            <a:off x="457200" y="715551"/>
            <a:ext cx="3997956" cy="1938992"/>
          </a:xfrm>
          <a:prstGeom prst="rect">
            <a:avLst/>
          </a:prstGeom>
        </p:spPr>
        <p:txBody>
          <a:bodyPr wrap="square">
            <a:spAutoFit/>
          </a:bodyPr>
          <a:lstStyle/>
          <a:p>
            <a:r>
              <a:rPr lang="en-US" sz="1200" dirty="0">
                <a:solidFill>
                  <a:srgbClr val="1F497D"/>
                </a:solidFill>
              </a:rPr>
              <a:t>On federal and state lands acreage is awarded competitively. Federal leases are awarded for a fixed amount of time, from five to 10 years. Once a lease is awarded to an explorer a clock starts: The lease is costing money and the explorer is racing against the clock to conduct the necessary geologic studies and drill a successful well before the lease expires</a:t>
            </a:r>
            <a:r>
              <a:rPr lang="en-US" sz="1200" dirty="0" smtClean="0">
                <a:solidFill>
                  <a:srgbClr val="1F497D"/>
                </a:solidFill>
              </a:rPr>
              <a:t>.</a:t>
            </a:r>
          </a:p>
          <a:p>
            <a:r>
              <a:rPr lang="en-US" sz="1200" dirty="0" smtClean="0">
                <a:solidFill>
                  <a:srgbClr val="1F497D"/>
                </a:solidFill>
              </a:rPr>
              <a:t>With lease in hand, explorers begin the hard work of </a:t>
            </a:r>
            <a:r>
              <a:rPr lang="en-US" sz="1200" dirty="0">
                <a:solidFill>
                  <a:srgbClr val="1F497D"/>
                </a:solidFill>
              </a:rPr>
              <a:t>determining exactly where to drill – and this requires an even more intensive </a:t>
            </a:r>
          </a:p>
        </p:txBody>
      </p:sp>
      <p:sp>
        <p:nvSpPr>
          <p:cNvPr id="19" name="Rectangle 18"/>
          <p:cNvSpPr/>
          <p:nvPr/>
        </p:nvSpPr>
        <p:spPr>
          <a:xfrm>
            <a:off x="4549228" y="705054"/>
            <a:ext cx="3611436" cy="2123658"/>
          </a:xfrm>
          <a:prstGeom prst="rect">
            <a:avLst/>
          </a:prstGeom>
        </p:spPr>
        <p:txBody>
          <a:bodyPr wrap="square">
            <a:spAutoFit/>
          </a:bodyPr>
          <a:lstStyle/>
          <a:p>
            <a:r>
              <a:rPr lang="en-US" sz="1200" dirty="0" smtClean="0">
                <a:solidFill>
                  <a:srgbClr val="1F497D"/>
                </a:solidFill>
              </a:rPr>
              <a:t>geological </a:t>
            </a:r>
            <a:r>
              <a:rPr lang="en-US" sz="1200" dirty="0">
                <a:solidFill>
                  <a:srgbClr val="1F497D"/>
                </a:solidFill>
              </a:rPr>
              <a:t>evaluation than before the bid, because drilling a well is expensive.</a:t>
            </a:r>
          </a:p>
          <a:p>
            <a:r>
              <a:rPr lang="en-US" sz="1200" dirty="0">
                <a:solidFill>
                  <a:srgbClr val="1F497D"/>
                </a:solidFill>
              </a:rPr>
              <a:t>The </a:t>
            </a:r>
            <a:r>
              <a:rPr lang="en-US" sz="1200" dirty="0" smtClean="0">
                <a:solidFill>
                  <a:srgbClr val="1F497D"/>
                </a:solidFill>
              </a:rPr>
              <a:t>explorers typically collect more seismic data, at higher resolution</a:t>
            </a:r>
            <a:r>
              <a:rPr lang="en-US" sz="1200" dirty="0">
                <a:solidFill>
                  <a:srgbClr val="1F497D"/>
                </a:solidFill>
              </a:rPr>
              <a:t>, across the lease to better understand the underlying geology. Often they will also collect other kinds of geophysical, geological and geochemical data</a:t>
            </a:r>
            <a:r>
              <a:rPr lang="en-US" sz="1200" dirty="0" smtClean="0">
                <a:solidFill>
                  <a:srgbClr val="1F497D"/>
                </a:solidFill>
              </a:rPr>
              <a:t>.</a:t>
            </a:r>
          </a:p>
          <a:p>
            <a:r>
              <a:rPr lang="en-US" sz="1200" dirty="0">
                <a:solidFill>
                  <a:srgbClr val="1F497D"/>
                </a:solidFill>
              </a:rPr>
              <a:t>underlying geology. Often they will also </a:t>
            </a:r>
            <a:r>
              <a:rPr lang="en-US" sz="1200" dirty="0" smtClean="0">
                <a:solidFill>
                  <a:srgbClr val="1F497D"/>
                </a:solidFill>
              </a:rPr>
              <a:t>collect</a:t>
            </a:r>
            <a:endParaRPr lang="en-US" sz="1200" dirty="0">
              <a:solidFill>
                <a:srgbClr val="1F497D"/>
              </a:solidFill>
            </a:endParaRPr>
          </a:p>
          <a:p>
            <a:r>
              <a:rPr lang="en-US" sz="1200" dirty="0">
                <a:solidFill>
                  <a:srgbClr val="1F497D"/>
                </a:solidFill>
              </a:rPr>
              <a:t>other kinds of geophysical, geological and geochemical data.</a:t>
            </a:r>
          </a:p>
          <a:p>
            <a:endParaRPr lang="en-US" sz="1200" dirty="0">
              <a:solidFill>
                <a:srgbClr val="1F497D"/>
              </a:solidFill>
            </a:endParaRPr>
          </a:p>
        </p:txBody>
      </p:sp>
    </p:spTree>
    <p:extLst>
      <p:ext uri="{BB962C8B-B14F-4D97-AF65-F5344CB8AC3E}">
        <p14:creationId xmlns:p14="http://schemas.microsoft.com/office/powerpoint/2010/main" val="3174376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Background-Spread.png"/>
          <p:cNvPicPr>
            <a:picLocks noChangeAspect="1"/>
          </p:cNvPicPr>
          <p:nvPr/>
        </p:nvPicPr>
        <p:blipFill rotWithShape="1">
          <a:blip r:embed="rId3" cstate="email">
            <a:extLst>
              <a:ext uri="{28A0092B-C50C-407E-A947-70E740481C1C}">
                <a14:useLocalDpi xmlns:a14="http://schemas.microsoft.com/office/drawing/2010/main" val="0"/>
              </a:ext>
            </a:extLst>
          </a:blip>
          <a:srcRect l="35873" t="-328" b="3491"/>
          <a:stretch/>
        </p:blipFill>
        <p:spPr>
          <a:xfrm>
            <a:off x="0" y="496479"/>
            <a:ext cx="9144000" cy="4647021"/>
          </a:xfrm>
          <a:prstGeom prst="rect">
            <a:avLst/>
          </a:prstGeom>
        </p:spPr>
      </p:pic>
      <p:pic>
        <p:nvPicPr>
          <p:cNvPr id="5" name="Picture 4" descr="Background-Spread.png"/>
          <p:cNvPicPr>
            <a:picLocks noChangeAspect="1"/>
          </p:cNvPicPr>
          <p:nvPr/>
        </p:nvPicPr>
        <p:blipFill rotWithShape="1">
          <a:blip r:embed="rId4" cstate="email">
            <a:extLst>
              <a:ext uri="{28A0092B-C50C-407E-A947-70E740481C1C}">
                <a14:useLocalDpi xmlns:a14="http://schemas.microsoft.com/office/drawing/2010/main" val="0"/>
              </a:ext>
            </a:extLst>
          </a:blip>
          <a:srcRect l="35873" t="-327" b="71390"/>
          <a:stretch/>
        </p:blipFill>
        <p:spPr>
          <a:xfrm>
            <a:off x="0" y="-18273"/>
            <a:ext cx="9144000" cy="1726681"/>
          </a:xfrm>
          <a:prstGeom prst="rect">
            <a:avLst/>
          </a:prstGeom>
        </p:spPr>
      </p:pic>
      <p:sp>
        <p:nvSpPr>
          <p:cNvPr id="10" name="Rectangle 9"/>
          <p:cNvSpPr/>
          <p:nvPr/>
        </p:nvSpPr>
        <p:spPr>
          <a:xfrm>
            <a:off x="-219292" y="196082"/>
            <a:ext cx="3462329" cy="438522"/>
          </a:xfrm>
          <a:prstGeom prst="rect">
            <a:avLst/>
          </a:prstGeom>
          <a:solidFill>
            <a:schemeClr val="bg2"/>
          </a:solid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57200" y="236853"/>
            <a:ext cx="2785837" cy="369332"/>
          </a:xfrm>
          <a:prstGeom prst="rect">
            <a:avLst/>
          </a:prstGeom>
          <a:noFill/>
        </p:spPr>
        <p:txBody>
          <a:bodyPr wrap="square" rtlCol="0">
            <a:spAutoFit/>
          </a:bodyPr>
          <a:lstStyle/>
          <a:p>
            <a:r>
              <a:rPr lang="en-US" b="1" dirty="0" smtClean="0"/>
              <a:t>GEOLOGIC ANALYSIS</a:t>
            </a:r>
            <a:endParaRPr lang="en-US" b="1" dirty="0"/>
          </a:p>
        </p:txBody>
      </p:sp>
      <p:pic>
        <p:nvPicPr>
          <p:cNvPr id="9" name="Picture 8" descr="Oil-Education-01.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270725" y="2624235"/>
            <a:ext cx="5296032" cy="2267338"/>
          </a:xfrm>
          <a:prstGeom prst="rect">
            <a:avLst/>
          </a:prstGeom>
        </p:spPr>
      </p:pic>
      <p:sp>
        <p:nvSpPr>
          <p:cNvPr id="14" name="Rectangle 13"/>
          <p:cNvSpPr/>
          <p:nvPr/>
        </p:nvSpPr>
        <p:spPr>
          <a:xfrm>
            <a:off x="457200" y="724531"/>
            <a:ext cx="3834792" cy="830997"/>
          </a:xfrm>
          <a:prstGeom prst="rect">
            <a:avLst/>
          </a:prstGeom>
        </p:spPr>
        <p:txBody>
          <a:bodyPr wrap="square">
            <a:spAutoFit/>
          </a:bodyPr>
          <a:lstStyle/>
          <a:p>
            <a:r>
              <a:rPr lang="en-US" sz="1200" dirty="0">
                <a:solidFill>
                  <a:srgbClr val="1F497D"/>
                </a:solidFill>
              </a:rPr>
              <a:t>Within their geologic model they select the best drilling target.</a:t>
            </a:r>
          </a:p>
          <a:p>
            <a:r>
              <a:rPr lang="en-US" sz="1200" dirty="0">
                <a:solidFill>
                  <a:srgbClr val="1F497D"/>
                </a:solidFill>
              </a:rPr>
              <a:t>They then work with the appropriate government authorities to obtain permission to drill.</a:t>
            </a:r>
          </a:p>
        </p:txBody>
      </p:sp>
      <p:pic>
        <p:nvPicPr>
          <p:cNvPr id="3" name="Picture 2" descr="cube.tif"/>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185977" y="317989"/>
            <a:ext cx="1500823" cy="1353503"/>
          </a:xfrm>
          <a:prstGeom prst="rect">
            <a:avLst/>
          </a:prstGeom>
          <a:ln w="28575" cmpd="sng">
            <a:solidFill>
              <a:schemeClr val="tx1"/>
            </a:solidFill>
          </a:ln>
        </p:spPr>
      </p:pic>
      <p:sp>
        <p:nvSpPr>
          <p:cNvPr id="16" name="Rectangle 15"/>
          <p:cNvSpPr/>
          <p:nvPr/>
        </p:nvSpPr>
        <p:spPr>
          <a:xfrm>
            <a:off x="7138941" y="1706772"/>
            <a:ext cx="1589377" cy="461665"/>
          </a:xfrm>
          <a:prstGeom prst="rect">
            <a:avLst/>
          </a:prstGeom>
        </p:spPr>
        <p:txBody>
          <a:bodyPr wrap="square">
            <a:spAutoFit/>
          </a:bodyPr>
          <a:lstStyle/>
          <a:p>
            <a:pPr algn="ctr"/>
            <a:r>
              <a:rPr lang="en-US" sz="1200" dirty="0">
                <a:solidFill>
                  <a:srgbClr val="1F497D"/>
                </a:solidFill>
              </a:rPr>
              <a:t>Visualization of  Seismic Data </a:t>
            </a:r>
          </a:p>
        </p:txBody>
      </p:sp>
    </p:spTree>
    <p:extLst>
      <p:ext uri="{BB962C8B-B14F-4D97-AF65-F5344CB8AC3E}">
        <p14:creationId xmlns:p14="http://schemas.microsoft.com/office/powerpoint/2010/main" val="557690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497</TotalTime>
  <Words>1822</Words>
  <Application>Microsoft Office PowerPoint</Application>
  <PresentationFormat>On-screen Show (16:9)</PresentationFormat>
  <Paragraphs>126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PowerPoint Presentation</vt:lpstr>
    </vt:vector>
  </TitlesOfParts>
  <Company>AAPG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Randolph</dc:creator>
  <cp:lastModifiedBy>Edith Allison</cp:lastModifiedBy>
  <cp:revision>42</cp:revision>
  <dcterms:created xsi:type="dcterms:W3CDTF">2013-04-30T17:49:15Z</dcterms:created>
  <dcterms:modified xsi:type="dcterms:W3CDTF">2014-04-23T13:52:48Z</dcterms:modified>
</cp:coreProperties>
</file>